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6"/>
  </p:notesMasterIdLst>
  <p:sldIdLst>
    <p:sldId id="270" r:id="rId2"/>
    <p:sldId id="271" r:id="rId3"/>
    <p:sldId id="683" r:id="rId4"/>
    <p:sldId id="774" r:id="rId5"/>
    <p:sldId id="684" r:id="rId6"/>
    <p:sldId id="814" r:id="rId7"/>
    <p:sldId id="685" r:id="rId8"/>
    <p:sldId id="686" r:id="rId9"/>
    <p:sldId id="694" r:id="rId10"/>
    <p:sldId id="717" r:id="rId11"/>
    <p:sldId id="695" r:id="rId12"/>
    <p:sldId id="696" r:id="rId13"/>
    <p:sldId id="818" r:id="rId14"/>
    <p:sldId id="813" r:id="rId15"/>
    <p:sldId id="819" r:id="rId16"/>
    <p:sldId id="697" r:id="rId17"/>
    <p:sldId id="698" r:id="rId18"/>
    <p:sldId id="699" r:id="rId19"/>
    <p:sldId id="700" r:id="rId20"/>
    <p:sldId id="701" r:id="rId21"/>
    <p:sldId id="702" r:id="rId22"/>
    <p:sldId id="704" r:id="rId23"/>
    <p:sldId id="703" r:id="rId24"/>
    <p:sldId id="815" r:id="rId25"/>
    <p:sldId id="705" r:id="rId26"/>
    <p:sldId id="707" r:id="rId27"/>
    <p:sldId id="708" r:id="rId28"/>
    <p:sldId id="709" r:id="rId29"/>
    <p:sldId id="710" r:id="rId30"/>
    <p:sldId id="711" r:id="rId31"/>
    <p:sldId id="712" r:id="rId32"/>
    <p:sldId id="714" r:id="rId33"/>
    <p:sldId id="747" r:id="rId34"/>
    <p:sldId id="715" r:id="rId35"/>
    <p:sldId id="748" r:id="rId36"/>
    <p:sldId id="716" r:id="rId37"/>
    <p:sldId id="749" r:id="rId38"/>
    <p:sldId id="706" r:id="rId39"/>
    <p:sldId id="744" r:id="rId40"/>
    <p:sldId id="719" r:id="rId41"/>
    <p:sldId id="720" r:id="rId42"/>
    <p:sldId id="722" r:id="rId43"/>
    <p:sldId id="820" r:id="rId44"/>
    <p:sldId id="821" r:id="rId45"/>
    <p:sldId id="822" r:id="rId46"/>
    <p:sldId id="823" r:id="rId47"/>
    <p:sldId id="824" r:id="rId48"/>
    <p:sldId id="825" r:id="rId49"/>
    <p:sldId id="828" r:id="rId50"/>
    <p:sldId id="826" r:id="rId51"/>
    <p:sldId id="829" r:id="rId52"/>
    <p:sldId id="827" r:id="rId53"/>
    <p:sldId id="1472" r:id="rId54"/>
    <p:sldId id="1473" r:id="rId55"/>
    <p:sldId id="1468" r:id="rId56"/>
    <p:sldId id="805" r:id="rId57"/>
    <p:sldId id="807" r:id="rId58"/>
    <p:sldId id="417" r:id="rId59"/>
    <p:sldId id="418" r:id="rId60"/>
    <p:sldId id="419" r:id="rId61"/>
    <p:sldId id="420" r:id="rId62"/>
    <p:sldId id="421" r:id="rId63"/>
    <p:sldId id="422" r:id="rId64"/>
    <p:sldId id="269" r:id="rId65"/>
  </p:sldIdLst>
  <p:sldSz cx="12192000" cy="6858000"/>
  <p:notesSz cx="6819900" cy="99187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rge Surian" initials="JS" lastIdx="0" clrIdx="0">
    <p:extLst>
      <p:ext uri="{19B8F6BF-5375-455C-9EA6-DF929625EA0E}">
        <p15:presenceInfo xmlns:p15="http://schemas.microsoft.com/office/powerpoint/2012/main" userId="5bfe12305d05b4b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A990"/>
    <a:srgbClr val="FFFFFF"/>
    <a:srgbClr val="FF66FF"/>
    <a:srgbClr val="000000"/>
    <a:srgbClr val="9900CC"/>
    <a:srgbClr val="FFDA65"/>
    <a:srgbClr val="A7EA52"/>
    <a:srgbClr val="FF66CC"/>
    <a:srgbClr val="F2F2F2"/>
    <a:srgbClr val="FAFA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6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08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media/image1.tiff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tiff>
</file>

<file path=ppt/media/image20.png>
</file>

<file path=ppt/media/image21.jpg>
</file>

<file path=ppt/media/image22.png>
</file>

<file path=ppt/media/image23.png>
</file>

<file path=ppt/media/image24.jpg>
</file>

<file path=ppt/media/image25.png>
</file>

<file path=ppt/media/image26.gif>
</file>

<file path=ppt/media/image27.jpg>
</file>

<file path=ppt/media/image28.png>
</file>

<file path=ppt/media/image29.png>
</file>

<file path=ppt/media/image3.tiff>
</file>

<file path=ppt/media/image30.png>
</file>

<file path=ppt/media/image31.PNG>
</file>

<file path=ppt/media/image32.jpeg>
</file>

<file path=ppt/media/image33.PNG>
</file>

<file path=ppt/media/image34.jpg>
</file>

<file path=ppt/media/image35.png>
</file>

<file path=ppt/media/image36.pn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jpe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png>
</file>

<file path=ppt/media/image58.jpg>
</file>

<file path=ppt/media/image59.jp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tiff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jpeg>
</file>

<file path=ppt/media/image76.jpeg>
</file>

<file path=ppt/media/image77.png>
</file>

<file path=ppt/media/image78.png>
</file>

<file path=ppt/media/image79.png>
</file>

<file path=ppt/media/image8.jpe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592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62388" y="0"/>
            <a:ext cx="295592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8611F-A28B-4C18-9206-4728FCB09C2E}" type="datetimeFigureOut">
              <a:rPr lang="pt-BR" smtClean="0"/>
              <a:t>03/06/2019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434975" y="1239838"/>
            <a:ext cx="5949950" cy="33480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2625" y="4773613"/>
            <a:ext cx="5454650" cy="39052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421813"/>
            <a:ext cx="295592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62388" y="9421813"/>
            <a:ext cx="295592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3FF460-1E6B-434B-BD95-291BD86C95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9868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t.wikipedia.org/wiki/OLAP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t.wikipedia.org/wiki/OLAP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Bill_Inmon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pt-BR" altLang="pt-B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7426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pt-BR" altLang="pt-B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4668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pt-BR" altLang="pt-B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0048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04356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1789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4228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76565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062308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09790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38184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90005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742950" indent="-28575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marL="11430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marL="16002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marL="20574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73EA61C-0B43-46F1-93AC-312190C80220}" type="slidenum">
              <a:rPr kumimoji="0" lang="pt-BR" altLang="pt-BR" sz="1000" b="0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7620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pt-BR" altLang="pt-BR" sz="1000" b="0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5488"/>
            <a:ext cx="6376988" cy="3587750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BR" altLang="pt-BR"/>
              <a:t>Com o amadurecimento dos sistemas de informação empresariais, </a:t>
            </a:r>
            <a:r>
              <a:rPr lang="pt-BR" altLang="pt-BR">
                <a:solidFill>
                  <a:srgbClr val="FF0000"/>
                </a:solidFill>
              </a:rPr>
              <a:t>as necessidades de análise dos dados cresceram paralelamente</a:t>
            </a:r>
            <a:r>
              <a:rPr lang="pt-BR" altLang="pt-BR"/>
              <a:t>. Os sistemas OLTP não conseguiam cumprir a tarefa de análise com a simples geração de relatórios.</a:t>
            </a:r>
          </a:p>
          <a:p>
            <a:r>
              <a:rPr lang="pt-BR" altLang="pt-BR"/>
              <a:t>Falar da era da hiper-informação...</a:t>
            </a:r>
          </a:p>
          <a:p>
            <a:endParaRPr lang="pt-BR" altLang="pt-BR"/>
          </a:p>
          <a:p>
            <a:r>
              <a:rPr lang="pt-BR" altLang="pt-BR"/>
              <a:t>A ferramenta mais popular para exploração de um </a:t>
            </a:r>
            <a:r>
              <a:rPr lang="pt-BR" altLang="pt-BR" i="1"/>
              <a:t>data warehouse</a:t>
            </a:r>
            <a:r>
              <a:rPr lang="pt-BR" altLang="pt-BR"/>
              <a:t> é a </a:t>
            </a:r>
            <a:r>
              <a:rPr lang="pt-BR" altLang="pt-BR" i="1"/>
              <a:t>Online Analytical Processing</a:t>
            </a:r>
            <a:r>
              <a:rPr lang="pt-BR" altLang="pt-BR"/>
              <a:t> </a:t>
            </a:r>
            <a:r>
              <a:rPr lang="pt-BR" altLang="pt-BR">
                <a:hlinkClick r:id="rId3" tooltip="OLAP"/>
              </a:rPr>
              <a:t>OLAP</a:t>
            </a:r>
            <a:r>
              <a:rPr lang="pt-BR" altLang="pt-BR"/>
              <a:t> ou Processo Analítico em Tempo Real, mas muitas outras podem ser usadas.</a:t>
            </a:r>
          </a:p>
          <a:p>
            <a:endParaRPr lang="pt-BR" altLang="pt-BR"/>
          </a:p>
          <a:p>
            <a:r>
              <a:rPr lang="pt-BR" altLang="pt-BR"/>
              <a:t>Contar um pouco a historia do OLTP que ainda continua sendo o ambiente onde existem as maiores oportunidades de trabalho (quantidade) mas agora o ambiente OLAP (DW e BI) está sendo tratado com muito mais carinho pelas empresas, dada a maturidade atual e os objetivos atingidos nesse ambiente. </a:t>
            </a:r>
          </a:p>
          <a:p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1511092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0" name="Shape 3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40847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85326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933459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64156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06928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63783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53469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4262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09191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1241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742950" indent="-28575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marL="11430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marL="16002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marL="20574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73EA61C-0B43-46F1-93AC-312190C80220}" type="slidenum">
              <a:rPr kumimoji="0" lang="pt-BR" altLang="pt-BR" sz="1000" b="0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7620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BR" altLang="pt-BR" sz="1000" b="0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5488"/>
            <a:ext cx="6376988" cy="3587750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BR" altLang="pt-BR"/>
              <a:t>Com o amadurecimento dos sistemas de informação empresariais, </a:t>
            </a:r>
            <a:r>
              <a:rPr lang="pt-BR" altLang="pt-BR">
                <a:solidFill>
                  <a:srgbClr val="FF0000"/>
                </a:solidFill>
              </a:rPr>
              <a:t>as necessidades de análise dos dados cresceram paralelamente</a:t>
            </a:r>
            <a:r>
              <a:rPr lang="pt-BR" altLang="pt-BR"/>
              <a:t>. Os sistemas OLTP não conseguiam cumprir a tarefa de análise com a simples geração de relatórios.</a:t>
            </a:r>
          </a:p>
          <a:p>
            <a:r>
              <a:rPr lang="pt-BR" altLang="pt-BR"/>
              <a:t>Falar da era da hiper-informação...</a:t>
            </a:r>
          </a:p>
          <a:p>
            <a:endParaRPr lang="pt-BR" altLang="pt-BR"/>
          </a:p>
          <a:p>
            <a:r>
              <a:rPr lang="pt-BR" altLang="pt-BR"/>
              <a:t>A ferramenta mais popular para exploração de um </a:t>
            </a:r>
            <a:r>
              <a:rPr lang="pt-BR" altLang="pt-BR" i="1"/>
              <a:t>data warehouse</a:t>
            </a:r>
            <a:r>
              <a:rPr lang="pt-BR" altLang="pt-BR"/>
              <a:t> é a </a:t>
            </a:r>
            <a:r>
              <a:rPr lang="pt-BR" altLang="pt-BR" i="1"/>
              <a:t>Online Analytical Processing</a:t>
            </a:r>
            <a:r>
              <a:rPr lang="pt-BR" altLang="pt-BR"/>
              <a:t> </a:t>
            </a:r>
            <a:r>
              <a:rPr lang="pt-BR" altLang="pt-BR">
                <a:hlinkClick r:id="rId3" tooltip="OLAP"/>
              </a:rPr>
              <a:t>OLAP</a:t>
            </a:r>
            <a:r>
              <a:rPr lang="pt-BR" altLang="pt-BR"/>
              <a:t> ou Processo Analítico em Tempo Real, mas muitas outras podem ser usadas.</a:t>
            </a:r>
          </a:p>
          <a:p>
            <a:endParaRPr lang="pt-BR" altLang="pt-BR"/>
          </a:p>
          <a:p>
            <a:r>
              <a:rPr lang="pt-BR" altLang="pt-BR"/>
              <a:t>Contar um pouco a historia do OLTP que ainda continua sendo o ambiente onde existem as maiores oportunidades de trabalho (quantidade) mas agora o ambiente OLAP (DW e BI) está sendo tratado com muito mais carinho pelas empresas, dada a maturidade atual e os objetivos atingidos nesse ambiente. </a:t>
            </a:r>
          </a:p>
          <a:p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0985510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724128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pt-BR" altLang="pt-B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02110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92150"/>
            <a:ext cx="4554538" cy="3416300"/>
          </a:xfrm>
          <a:ln cap="flat"/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0594" y="4357309"/>
            <a:ext cx="4967883" cy="3617989"/>
          </a:xfrm>
          <a:noFill/>
          <a:ln/>
        </p:spPr>
        <p:txBody>
          <a:bodyPr/>
          <a:lstStyle/>
          <a:p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4499565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92150"/>
            <a:ext cx="4554538" cy="3416300"/>
          </a:xfrm>
          <a:ln cap="flat"/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0594" y="4357309"/>
            <a:ext cx="4967883" cy="3617989"/>
          </a:xfrm>
          <a:noFill/>
          <a:ln/>
        </p:spPr>
        <p:txBody>
          <a:bodyPr/>
          <a:lstStyle/>
          <a:p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88230695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92150"/>
            <a:ext cx="4554538" cy="3416300"/>
          </a:xfrm>
          <a:ln cap="flat"/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0594" y="4357309"/>
            <a:ext cx="4967883" cy="3617989"/>
          </a:xfrm>
          <a:noFill/>
          <a:ln/>
        </p:spPr>
        <p:txBody>
          <a:bodyPr/>
          <a:lstStyle/>
          <a:p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7953671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92150"/>
            <a:ext cx="4554538" cy="3416300"/>
          </a:xfrm>
          <a:ln cap="flat"/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0594" y="4357309"/>
            <a:ext cx="4967883" cy="3617989"/>
          </a:xfrm>
          <a:noFill/>
          <a:ln/>
        </p:spPr>
        <p:txBody>
          <a:bodyPr/>
          <a:lstStyle/>
          <a:p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0377955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92150"/>
            <a:ext cx="4554538" cy="3416300"/>
          </a:xfrm>
          <a:ln cap="flat"/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0594" y="4357309"/>
            <a:ext cx="4967883" cy="3617989"/>
          </a:xfrm>
          <a:noFill/>
          <a:ln/>
        </p:spPr>
        <p:txBody>
          <a:bodyPr/>
          <a:lstStyle/>
          <a:p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2916290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92150"/>
            <a:ext cx="4554538" cy="3416300"/>
          </a:xfrm>
          <a:ln cap="flat"/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0594" y="4357309"/>
            <a:ext cx="4967883" cy="3617989"/>
          </a:xfrm>
          <a:noFill/>
          <a:ln/>
        </p:spPr>
        <p:txBody>
          <a:bodyPr/>
          <a:lstStyle/>
          <a:p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7994653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29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742950" indent="-28575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marL="11430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marL="16002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marL="20574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2A58491-DD87-4CE9-A4F3-18C504300590}" type="slidenum">
              <a:rPr kumimoji="0" lang="pt-BR" altLang="pt-BR" sz="1000" b="0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7620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pt-BR" altLang="pt-BR" sz="1000" b="0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14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5488"/>
            <a:ext cx="6376988" cy="3587750"/>
          </a:xfrm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BR" altLang="pt-BR"/>
              <a:t>Pedir para a turma abrir o coração...</a:t>
            </a:r>
          </a:p>
          <a:p>
            <a:endParaRPr lang="pt-BR" altLang="pt-BR"/>
          </a:p>
          <a:p>
            <a:r>
              <a:rPr lang="pt-BR" altLang="pt-BR"/>
              <a:t>Perguntar quem atua com BI ou partes como DW ... E se é possível colocar alguns pontos positivo e negativos nessa área de trabalho.</a:t>
            </a:r>
          </a:p>
          <a:p>
            <a:endParaRPr lang="pt-BR" altLang="pt-BR"/>
          </a:p>
          <a:p>
            <a:r>
              <a:rPr lang="pt-BR" altLang="pt-BR"/>
              <a:t>Colocar como eles tratam o questão do </a:t>
            </a:r>
            <a:r>
              <a:rPr lang="pt-BR" altLang="pt-BR" i="1"/>
              <a:t>Time-To-Market... </a:t>
            </a:r>
            <a:r>
              <a:rPr lang="pt-BR" altLang="pt-BR"/>
              <a:t>como funciona na empresa deles? (Só preciso ter a base de dados disponível)...</a:t>
            </a:r>
          </a:p>
          <a:p>
            <a:r>
              <a:rPr lang="pt-BR" altLang="pt-BR"/>
              <a:t>Questão do salário... Como eles vêem o salario nessa área... As profissões envolvidas nessa área...</a:t>
            </a:r>
          </a:p>
          <a:p>
            <a:endParaRPr lang="pt-BR" altLang="pt-BR"/>
          </a:p>
          <a:p>
            <a:r>
              <a:rPr lang="pt-BR" altLang="pt-BR" b="1">
                <a:hlinkClick r:id="rId3"/>
              </a:rPr>
              <a:t>Bill Inmon</a:t>
            </a:r>
            <a:r>
              <a:rPr lang="pt-BR" altLang="pt-BR"/>
              <a:t> conceitua consulta ad-hoc como: “São consultas com acesso casual único e tratamento dos dados segundo parâmetros nunca antes utilizados, geralmente executado de forma iterativa e heurística. Isso tudo nada mais é do que o próprio usuário gerar consultas de acordo com suas necessidades de cruzar as informações de uma forma não vista e com métodos que o levem a descoberta daquilo que procura</a:t>
            </a:r>
          </a:p>
          <a:p>
            <a:endParaRPr lang="pt-BR" altLang="pt-BR"/>
          </a:p>
          <a:p>
            <a:endParaRPr lang="pt-BR" altLang="pt-BR"/>
          </a:p>
          <a:p>
            <a:endParaRPr lang="pt-BR" altLang="pt-BR"/>
          </a:p>
          <a:p>
            <a:endParaRPr lang="pt-BR" altLang="pt-BR"/>
          </a:p>
          <a:p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553366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742950" indent="-28575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marL="11430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marL="16002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marL="2057400" indent="-228600" defTabSz="7620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FA6DB2-2509-4601-8C5F-C1520EE42323}" type="slidenum">
              <a:rPr kumimoji="0" lang="pt-BR" altLang="pt-BR" sz="1000" b="0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7620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pt-BR" altLang="pt-BR" sz="1000" b="0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5488"/>
            <a:ext cx="6376988" cy="3587750"/>
          </a:xfrm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1247078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0" name="Shape 2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2056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pt-BR" altLang="pt-B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7883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pt-BR" altLang="pt-B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7307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pt-BR" altLang="pt-B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890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637881" y="625851"/>
            <a:ext cx="10905239" cy="304623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000" b="1" kern="0" spc="150">
                <a:solidFill>
                  <a:srgbClr val="07A99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650581" y="1016000"/>
            <a:ext cx="63975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1" dirty="0">
              <a:solidFill>
                <a:srgbClr val="118CE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552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47" presetClass="entr" presetSubtype="0" fill="hold" nodeType="click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205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7045E5-2FFF-4EA1-99D6-F353DAFE4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07A990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E75AA3-A4C9-4FEA-9E08-8BA1C8B721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2199A7-4AB6-47C1-87E7-C079C4969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E1BB25E-2443-4DA3-94DD-5CA5E81E7056}" type="datetimeFigureOut">
              <a:rPr lang="pt-BR" smtClean="0"/>
              <a:pPr/>
              <a:t>03/06/2019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2896E0-5837-46AA-9446-D998B3F84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8060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81EABD-F897-4C91-9EE6-A258A7263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30" y="189781"/>
            <a:ext cx="11516264" cy="517585"/>
          </a:xfrm>
        </p:spPr>
        <p:txBody>
          <a:bodyPr>
            <a:normAutofit/>
          </a:bodyPr>
          <a:lstStyle>
            <a:lvl1pPr>
              <a:defRPr sz="3200">
                <a:solidFill>
                  <a:srgbClr val="07A990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484E6F3-3FBB-4032-AB8E-2E10272C9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30" y="809898"/>
            <a:ext cx="11516264" cy="5081452"/>
          </a:xfrm>
          <a:solidFill>
            <a:schemeClr val="bg1"/>
          </a:solidFill>
        </p:spPr>
        <p:txBody>
          <a:bodyPr/>
          <a:lstStyle>
            <a:lvl1pPr>
              <a:defRPr b="1"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26918763-B346-4500-A13A-F5B615B38509}"/>
              </a:ext>
            </a:extLst>
          </p:cNvPr>
          <p:cNvSpPr txBox="1"/>
          <p:nvPr userDrawn="1"/>
        </p:nvSpPr>
        <p:spPr>
          <a:xfrm>
            <a:off x="9398483" y="6360442"/>
            <a:ext cx="56137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fld id="{A8B614E7-2400-45CE-848D-BA84F4236734}" type="slidenum">
              <a:rPr lang="en-US" altLang="pt-BR" sz="1800">
                <a:solidFill>
                  <a:schemeClr val="bg1"/>
                </a:solidFill>
                <a:latin typeface="Gotham-Bold"/>
                <a:ea typeface="Gotham-Bold"/>
                <a:cs typeface="Gotham-Bold"/>
              </a:rPr>
              <a:pPr algn="r"/>
              <a:t>‹nº›</a:t>
            </a:fld>
            <a:endParaRPr lang="en-US" altLang="pt-BR" sz="1800" dirty="0">
              <a:solidFill>
                <a:schemeClr val="bg1"/>
              </a:solidFill>
              <a:latin typeface="Gotham-Bold"/>
              <a:ea typeface="Gotham-Bold"/>
              <a:cs typeface="Gotham-Bold"/>
            </a:endParaRPr>
          </a:p>
        </p:txBody>
      </p:sp>
    </p:spTree>
    <p:extLst>
      <p:ext uri="{BB962C8B-B14F-4D97-AF65-F5344CB8AC3E}">
        <p14:creationId xmlns:p14="http://schemas.microsoft.com/office/powerpoint/2010/main" val="294668262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C3CC0-B9F9-4795-871F-2C9C1C85E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rgbClr val="07A990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31C9D13-66D2-44C8-822C-D1DE3CDF6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31100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23A676B-5C13-429F-8C81-CB5402135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E1BB25E-2443-4DA3-94DD-5CA5E81E7056}" type="datetimeFigureOut">
              <a:rPr lang="pt-BR" smtClean="0"/>
              <a:pPr/>
              <a:t>03/06/2019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AE87292-3F06-4C28-B1F6-A7706C873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8239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907638-BC33-4787-91AF-5D5C5D6B5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30" y="181155"/>
            <a:ext cx="11500450" cy="793631"/>
          </a:xfrm>
        </p:spPr>
        <p:txBody>
          <a:bodyPr>
            <a:normAutofit/>
          </a:bodyPr>
          <a:lstStyle>
            <a:lvl1pPr>
              <a:defRPr sz="3200" b="1"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7001D46-32F8-440C-AD0D-F2D20337D6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3747" y="1154173"/>
            <a:ext cx="5476336" cy="4737668"/>
          </a:xfrm>
        </p:spPr>
        <p:txBody>
          <a:bodyPr/>
          <a:lstStyle>
            <a:lvl1pPr>
              <a:defRPr b="1"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05E18C2-8179-44CD-A0AB-3499CF580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E1BB25E-2443-4DA3-94DD-5CA5E81E7056}" type="datetimeFigureOut">
              <a:rPr lang="pt-BR" smtClean="0"/>
              <a:pPr/>
              <a:t>03/06/2019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6BD4C35-C6A3-4360-AEE1-324E72FE0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06CE9C7-6739-41B2-B2D9-A286AC33C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4E426-9B0F-4FDD-821D-9C318AC0C01E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3DF1A564-DF05-458D-AE26-46AA4BF18A6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0544" y="1154173"/>
            <a:ext cx="5476336" cy="4737668"/>
          </a:xfrm>
        </p:spPr>
        <p:txBody>
          <a:bodyPr/>
          <a:lstStyle>
            <a:lvl1pPr>
              <a:defRPr b="1"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40491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A717E7-2478-4584-9076-7AC20C71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30" y="365125"/>
            <a:ext cx="11516264" cy="1325563"/>
          </a:xfrm>
        </p:spPr>
        <p:txBody>
          <a:bodyPr>
            <a:normAutofit/>
          </a:bodyPr>
          <a:lstStyle>
            <a:lvl1pPr>
              <a:defRPr sz="3200">
                <a:solidFill>
                  <a:srgbClr val="07A990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5AC31D-F09D-4647-B7FA-D2E338E74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430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4F015E2-600F-4F27-B76A-F466A6EAAB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6430" y="2505075"/>
            <a:ext cx="5157787" cy="3395393"/>
          </a:xfrm>
          <a:solidFill>
            <a:srgbClr val="FFFFFF">
              <a:alpha val="69804"/>
            </a:srgbClr>
          </a:solidFill>
        </p:spPr>
        <p:txBody>
          <a:bodyPr/>
          <a:lstStyle>
            <a:lvl1pPr>
              <a:defRPr sz="2400" b="1"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BB85145-CA57-4630-B772-5200A6F8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E1BB25E-2443-4DA3-94DD-5CA5E81E7056}" type="datetimeFigureOut">
              <a:rPr lang="pt-BR" smtClean="0"/>
              <a:pPr/>
              <a:t>03/06/2019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9F1E8B3-8B99-4839-8089-5493DF246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t-BR"/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id="{26FB951A-FC54-4548-BE20-BCD51D258E0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694907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CC193089-498E-4335-96A0-04859B985D25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694907" y="2505075"/>
            <a:ext cx="5157787" cy="3395393"/>
          </a:xfrm>
          <a:solidFill>
            <a:srgbClr val="FFFFFF">
              <a:alpha val="69804"/>
            </a:srgbClr>
          </a:solidFill>
        </p:spPr>
        <p:txBody>
          <a:bodyPr/>
          <a:lstStyle>
            <a:lvl1pPr>
              <a:defRPr sz="2400" b="1"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42933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40CE5D-5BD2-4FE4-A2E8-59DBF895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555" y="192598"/>
            <a:ext cx="11524890" cy="566528"/>
          </a:xfrm>
        </p:spPr>
        <p:txBody>
          <a:bodyPr>
            <a:normAutofit/>
          </a:bodyPr>
          <a:lstStyle>
            <a:lvl1pPr>
              <a:defRPr sz="3200">
                <a:solidFill>
                  <a:srgbClr val="07A990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B25A183-799B-4880-A698-2916DDC59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E1BB25E-2443-4DA3-94DD-5CA5E81E7056}" type="datetimeFigureOut">
              <a:rPr lang="pt-BR" smtClean="0"/>
              <a:pPr/>
              <a:t>03/06/2019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761EA66-31D8-4D92-96AE-85D9374D1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9527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DF4A7CC-C051-43D1-B38F-60DC2A97E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E1BB25E-2443-4DA3-94DD-5CA5E81E7056}" type="datetimeFigureOut">
              <a:rPr lang="pt-BR" smtClean="0"/>
              <a:pPr/>
              <a:t>03/06/2019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F16F9A9-8DE7-4170-9774-5865C26CB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t-BR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4C1B3B06-6A51-4B3F-AB6D-B8213424707E}"/>
              </a:ext>
            </a:extLst>
          </p:cNvPr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027583" y="5406887"/>
            <a:ext cx="9395791" cy="354703"/>
          </a:xfrm>
        </p:spPr>
        <p:txBody>
          <a:bodyPr>
            <a:normAutofit/>
          </a:bodyPr>
          <a:lstStyle>
            <a:lvl1pPr>
              <a:defRPr sz="1600" b="1">
                <a:solidFill>
                  <a:srgbClr val="07A990"/>
                </a:solidFill>
              </a:defRPr>
            </a:lvl1pPr>
          </a:lstStyle>
          <a:p>
            <a:pPr marL="0" indent="0">
              <a:buNone/>
            </a:pPr>
            <a:r>
              <a:rPr lang="en-US" sz="1800" dirty="0" err="1"/>
              <a:t>Autoria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70348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7"/>
          <p:cNvSpPr txBox="1"/>
          <p:nvPr userDrawn="1"/>
        </p:nvSpPr>
        <p:spPr>
          <a:xfrm>
            <a:off x="9168341" y="6311732"/>
            <a:ext cx="428322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A8B614E7-2400-45CE-848D-BA84F4236734}" type="slidenum">
              <a:rPr lang="en-US" altLang="pt-BR" sz="1200">
                <a:solidFill>
                  <a:schemeClr val="bg1"/>
                </a:solidFill>
                <a:latin typeface="Gotham-Bold"/>
                <a:ea typeface="Gotham-Bold"/>
                <a:cs typeface="Gotham-Bold"/>
              </a:rPr>
              <a:pPr/>
              <a:t>‹nº›</a:t>
            </a:fld>
            <a:endParaRPr lang="en-US" altLang="pt-BR" sz="1200" dirty="0">
              <a:solidFill>
                <a:schemeClr val="bg1"/>
              </a:solidFill>
              <a:latin typeface="Gotham-Bold"/>
              <a:ea typeface="Gotham-Bold"/>
              <a:cs typeface="Gotham-Bold"/>
            </a:endParaRPr>
          </a:p>
        </p:txBody>
      </p:sp>
    </p:spTree>
    <p:extLst>
      <p:ext uri="{BB962C8B-B14F-4D97-AF65-F5344CB8AC3E}">
        <p14:creationId xmlns:p14="http://schemas.microsoft.com/office/powerpoint/2010/main" val="4081259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61A265A-0AD1-4355-8A65-B9F3F4963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0C5BB11-A91C-4FDE-88C9-647B298D5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7D2323-D095-45F3-826C-3525EF25C1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BB25E-2443-4DA3-94DD-5CA5E81E7056}" type="datetimeFigureOut">
              <a:rPr lang="pt-BR" smtClean="0"/>
              <a:t>03/06/2019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82C1E8-6CAE-4822-A614-064F06B192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329BC0-470C-4807-9E0F-6B22CC2C4F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4E426-9B0F-4FDD-821D-9C318AC0C01E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Picture 22">
            <a:extLst>
              <a:ext uri="{FF2B5EF4-FFF2-40B4-BE49-F238E27FC236}">
                <a16:creationId xmlns:a16="http://schemas.microsoft.com/office/drawing/2014/main" id="{CECDEAD8-0FDF-443C-AE9E-190923B950A5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880" y="211017"/>
            <a:ext cx="1529081" cy="1034233"/>
          </a:xfrm>
          <a:prstGeom prst="rect">
            <a:avLst/>
          </a:prstGeom>
        </p:spPr>
      </p:pic>
      <p:pic>
        <p:nvPicPr>
          <p:cNvPr id="9" name="Picture 29">
            <a:extLst>
              <a:ext uri="{FF2B5EF4-FFF2-40B4-BE49-F238E27FC236}">
                <a16:creationId xmlns:a16="http://schemas.microsoft.com/office/drawing/2014/main" id="{5A370C98-0E5C-45D9-B700-9D7D03AC2A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8792" y="6251943"/>
            <a:ext cx="562208" cy="469532"/>
          </a:xfrm>
          <a:prstGeom prst="rect">
            <a:avLst/>
          </a:prstGeom>
        </p:spPr>
      </p:pic>
      <p:pic>
        <p:nvPicPr>
          <p:cNvPr id="10" name="Picture 30">
            <a:extLst>
              <a:ext uri="{FF2B5EF4-FFF2-40B4-BE49-F238E27FC236}">
                <a16:creationId xmlns:a16="http://schemas.microsoft.com/office/drawing/2014/main" id="{59470D41-51EE-4285-A0F1-079BF23F6D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1880" y="6254496"/>
            <a:ext cx="6016154" cy="469532"/>
          </a:xfrm>
          <a:prstGeom prst="rect">
            <a:avLst/>
          </a:prstGeom>
        </p:spPr>
      </p:pic>
      <p:pic>
        <p:nvPicPr>
          <p:cNvPr id="12" name="Picture 2" descr="Resultado de imagem para fiap logo">
            <a:extLst>
              <a:ext uri="{FF2B5EF4-FFF2-40B4-BE49-F238E27FC236}">
                <a16:creationId xmlns:a16="http://schemas.microsoft.com/office/drawing/2014/main" id="{07D1B48B-BDF2-4050-97E5-B3263D4E63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4784" y="147451"/>
            <a:ext cx="1308373" cy="435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7762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91" r:id="rId9"/>
    <p:sldLayoutId id="214748369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13" Type="http://schemas.openxmlformats.org/officeDocument/2006/relationships/image" Target="../media/image21.jpg"/><Relationship Id="rId18" Type="http://schemas.openxmlformats.org/officeDocument/2006/relationships/image" Target="../media/image26.gif"/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4.jp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image" Target="../media/image19.jp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19" Type="http://schemas.openxmlformats.org/officeDocument/2006/relationships/image" Target="../media/image27.jp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jpe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Relationship Id="rId9" Type="http://schemas.openxmlformats.org/officeDocument/2006/relationships/image" Target="../media/image49.jpe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9.jp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tif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3" Type="http://schemas.openxmlformats.org/officeDocument/2006/relationships/image" Target="../media/image75.jpeg"/><Relationship Id="rId7" Type="http://schemas.openxmlformats.org/officeDocument/2006/relationships/image" Target="../media/image7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7.png"/><Relationship Id="rId5" Type="http://schemas.openxmlformats.org/officeDocument/2006/relationships/image" Target="../media/image76.jpeg"/><Relationship Id="rId4" Type="http://schemas.openxmlformats.org/officeDocument/2006/relationships/hyperlink" Target="http://www.google.com.br/url?sa=i&amp;source=images&amp;cd=&amp;cad=rja&amp;docid=gpKRsPRnZl2AGM&amp;tbnid=ikGmFP1UO83rzM:&amp;ved=0CAgQjRwwAA&amp;url=http://www.dayainterview.com/DataWarehouseconceptInterivewQuestions.php&amp;ei=IuKTUdvAKIf09gT0kIHIAw&amp;psig=AFQjCNHu_Gnke8n0jaNG0xQdHeciKMWgjQ&amp;ust=1368732578692439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4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MBA em IA</a:t>
            </a:r>
            <a:br>
              <a:rPr lang="pt-BR" dirty="0"/>
            </a:br>
            <a:br>
              <a:rPr lang="pt-BR" dirty="0"/>
            </a:br>
            <a:r>
              <a:rPr lang="pt-BR" sz="2800" dirty="0"/>
              <a:t>Arquitetura de Dados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>
                <a:solidFill>
                  <a:srgbClr val="07A990"/>
                </a:solidFill>
              </a:rPr>
              <a:t>Engenharia de Dados</a:t>
            </a:r>
          </a:p>
          <a:p>
            <a:r>
              <a:rPr lang="pt-BR" dirty="0">
                <a:solidFill>
                  <a:srgbClr val="07A990"/>
                </a:solidFill>
              </a:rPr>
              <a:t>Fundamentos de Big Data</a:t>
            </a:r>
          </a:p>
        </p:txBody>
      </p:sp>
    </p:spTree>
    <p:extLst>
      <p:ext uri="{BB962C8B-B14F-4D97-AF65-F5344CB8AC3E}">
        <p14:creationId xmlns:p14="http://schemas.microsoft.com/office/powerpoint/2010/main" val="1995449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title"/>
          </p:nvPr>
        </p:nvSpPr>
        <p:spPr>
          <a:xfrm>
            <a:off x="2504164" y="978342"/>
            <a:ext cx="8023289" cy="522080"/>
          </a:xfrm>
          <a:prstGeom prst="rect">
            <a:avLst/>
          </a:prstGeom>
          <a:noFill/>
          <a:ln>
            <a:noFill/>
          </a:ln>
        </p:spPr>
        <p:txBody>
          <a:bodyPr vert="horz" wrap="square" lIns="68569" tIns="34275" rIns="68569" bIns="34275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0"/>
              </a:spcBef>
              <a:buClr>
                <a:srgbClr val="1F3864"/>
              </a:buClr>
              <a:buSzPct val="25000"/>
            </a:pPr>
            <a:r>
              <a:rPr lang="pt-BR" b="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278" name="Shape 278"/>
          <p:cNvSpPr txBox="1"/>
          <p:nvPr/>
        </p:nvSpPr>
        <p:spPr>
          <a:xfrm>
            <a:off x="688262" y="257991"/>
            <a:ext cx="8023289" cy="522080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1F3864"/>
              </a:buClr>
              <a:buSzPct val="25000"/>
            </a:pP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Do BI para Big Data </a:t>
            </a:r>
          </a:p>
        </p:txBody>
      </p:sp>
      <p:pic>
        <p:nvPicPr>
          <p:cNvPr id="279" name="Shape 279" descr="http://www.ausland.com.br/images/stories/bi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5340" y="1870946"/>
            <a:ext cx="1613099" cy="9847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0" name="Shape 280"/>
          <p:cNvGrpSpPr/>
          <p:nvPr/>
        </p:nvGrpSpPr>
        <p:grpSpPr>
          <a:xfrm>
            <a:off x="2105340" y="3799528"/>
            <a:ext cx="1575045" cy="1369161"/>
            <a:chOff x="6345382" y="1985816"/>
            <a:chExt cx="5781963" cy="4729016"/>
          </a:xfrm>
        </p:grpSpPr>
        <p:sp>
          <p:nvSpPr>
            <p:cNvPr id="281" name="Shape 281"/>
            <p:cNvSpPr/>
            <p:nvPr/>
          </p:nvSpPr>
          <p:spPr>
            <a:xfrm>
              <a:off x="6345382" y="1985816"/>
              <a:ext cx="5781963" cy="4729016"/>
            </a:xfrm>
            <a:prstGeom prst="cloud">
              <a:avLst/>
            </a:prstGeom>
            <a:solidFill>
              <a:schemeClr val="lt1"/>
            </a:solidFill>
            <a:ln w="12700" cap="flat" cmpd="sng">
              <a:solidFill>
                <a:schemeClr val="accent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68569" tIns="34275" rIns="68569" bIns="34275" anchor="ctr" anchorCtr="0">
              <a:noAutofit/>
            </a:bodyPr>
            <a:lstStyle/>
            <a:p>
              <a:pPr algn="ctr">
                <a:buClr>
                  <a:schemeClr val="dk1"/>
                </a:buClr>
              </a:pP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82" name="Shape 282" descr="http://sys2.sbgf.org.br/portal/images/stories/facebook.pn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68196" y="2538122"/>
              <a:ext cx="588759" cy="5887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3" name="Shape 283" descr="http://www.leadgenix.com/wp-content/uploads/2013/10/twitter_logo1-Copy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292835" y="4815212"/>
              <a:ext cx="691215" cy="6912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4" name="Shape 284" descr="http://www.pedroquintanilha.com.br/wp-content/uploads/2013/01/GooglePlus-Logo-02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698010" y="4041180"/>
              <a:ext cx="670188" cy="6701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5" name="Shape 285" descr="http://files.softicons.com/download/social-media-icons/pretty-social-media-icons-by-custom-icon-design/png/256/email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0467534" y="4815212"/>
              <a:ext cx="641480" cy="6414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6" name="Shape 286" descr="http://www.leadsmailing.com.br/image/cache/data/sms2-500x500.jp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9387253" y="2648556"/>
              <a:ext cx="679958" cy="6799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7" name="Shape 287" descr="http://www.tivix.com/uploads/blog_pics/Android-logo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8182160" y="3963321"/>
              <a:ext cx="990598" cy="9905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8" name="Shape 288" descr="http://efbr.com.br/wp-content/uploads/2013/01/000013.png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10651010" y="3325537"/>
              <a:ext cx="681859" cy="836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9" name="Shape 289" descr="http://www.wbibrasil.com.br/blog/wp-content/uploads/2013/10/ecommerce3.jpg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 flipH="1">
              <a:off x="8349738" y="5135953"/>
              <a:ext cx="1037515" cy="10405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0" name="Shape 290" descr="http://pixabay.com/static/uploads/photo/2013/07/12/15/53/globe-150498_640.png"/>
            <p:cNvPicPr preferRelativeResize="0"/>
            <p:nvPr/>
          </p:nvPicPr>
          <p:blipFill rotWithShape="1">
            <a:blip r:embed="rId12">
              <a:alphaModFix/>
            </a:blip>
            <a:srcRect/>
            <a:stretch/>
          </p:blipFill>
          <p:spPr>
            <a:xfrm>
              <a:off x="6600210" y="4041180"/>
              <a:ext cx="680707" cy="689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1" name="Shape 291" descr="http://www.mactutor.it/wp-content/uploads/2012/01/Music-icon.jpg"/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>
              <a:off x="7425796" y="3692601"/>
              <a:ext cx="593572" cy="5972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2" name="Shape 292" descr="http://assets.weddingwire.com/images/vendors/blogs/Video-Icon.png"/>
            <p:cNvPicPr preferRelativeResize="0"/>
            <p:nvPr/>
          </p:nvPicPr>
          <p:blipFill rotWithShape="1">
            <a:blip r:embed="rId14">
              <a:alphaModFix/>
            </a:blip>
            <a:srcRect/>
            <a:stretch/>
          </p:blipFill>
          <p:spPr>
            <a:xfrm>
              <a:off x="7280920" y="2753882"/>
              <a:ext cx="680466" cy="6798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3" name="Shape 293" descr="http://cdn.marketplaceimages.windowsphone.com/v8/images/3cbfd35f-37e9-458c-8b17-bf07f7a24eb1%3FimageType%3Dws_icon_large"/>
            <p:cNvPicPr preferRelativeResize="0"/>
            <p:nvPr/>
          </p:nvPicPr>
          <p:blipFill rotWithShape="1">
            <a:blip r:embed="rId15">
              <a:alphaModFix/>
            </a:blip>
            <a:srcRect/>
            <a:stretch/>
          </p:blipFill>
          <p:spPr>
            <a:xfrm>
              <a:off x="9485710" y="5064555"/>
              <a:ext cx="561111" cy="5611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4" name="Shape 294" descr="https://encrypted-tbn2.gstatic.com/images?q=tbn:ANd9GcRIzyoRltueH13zbs1_X7fGoGOScwxZ25FcmlEOWBxdQrMX5nDFhBAyXxXg"/>
            <p:cNvPicPr preferRelativeResize="0"/>
            <p:nvPr/>
          </p:nvPicPr>
          <p:blipFill rotWithShape="1">
            <a:blip r:embed="rId16">
              <a:alphaModFix/>
            </a:blip>
            <a:srcRect/>
            <a:stretch/>
          </p:blipFill>
          <p:spPr>
            <a:xfrm>
              <a:off x="8389371" y="2908759"/>
              <a:ext cx="626917" cy="62691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5" name="Shape 295"/>
          <p:cNvSpPr/>
          <p:nvPr/>
        </p:nvSpPr>
        <p:spPr>
          <a:xfrm>
            <a:off x="4195106" y="4324578"/>
            <a:ext cx="323849" cy="20785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42719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>
              <a:buClr>
                <a:schemeClr val="dk1"/>
              </a:buClr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6" name="Shape 296" descr="http://atlassian.wpengine.netdna-cdn.com/devtools/fisheye-source-crucible-code-review-dashboard.png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560113" y="1807585"/>
            <a:ext cx="1878530" cy="115454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Shape 297"/>
          <p:cNvSpPr/>
          <p:nvPr/>
        </p:nvSpPr>
        <p:spPr>
          <a:xfrm>
            <a:off x="6912788" y="4310107"/>
            <a:ext cx="323849" cy="20275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42719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pt-BR" sz="13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‘</a:t>
            </a:r>
          </a:p>
        </p:txBody>
      </p:sp>
      <p:sp>
        <p:nvSpPr>
          <p:cNvPr id="298" name="Shape 298"/>
          <p:cNvSpPr/>
          <p:nvPr/>
        </p:nvSpPr>
        <p:spPr>
          <a:xfrm>
            <a:off x="6900051" y="2223593"/>
            <a:ext cx="323849" cy="21798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42719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>
              <a:buClr>
                <a:schemeClr val="dk1"/>
              </a:buClr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Shape 299"/>
          <p:cNvSpPr/>
          <p:nvPr/>
        </p:nvSpPr>
        <p:spPr>
          <a:xfrm>
            <a:off x="4116407" y="2262333"/>
            <a:ext cx="323849" cy="19768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42719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>
              <a:buClr>
                <a:schemeClr val="dk1"/>
              </a:buClr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Shape 300"/>
          <p:cNvSpPr/>
          <p:nvPr/>
        </p:nvSpPr>
        <p:spPr>
          <a:xfrm rot="2725763">
            <a:off x="3824208" y="3211980"/>
            <a:ext cx="862200" cy="1914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42719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>
              <a:buClr>
                <a:schemeClr val="dk1"/>
              </a:buClr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1" name="Shape 301"/>
          <p:cNvCxnSpPr/>
          <p:nvPr/>
        </p:nvCxnSpPr>
        <p:spPr>
          <a:xfrm rot="10800000" flipH="1">
            <a:off x="4699907" y="3365968"/>
            <a:ext cx="4738736" cy="38111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302" name="Shape 302"/>
          <p:cNvSpPr txBox="1"/>
          <p:nvPr/>
        </p:nvSpPr>
        <p:spPr>
          <a:xfrm>
            <a:off x="2138016" y="2927257"/>
            <a:ext cx="1363499" cy="253916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Clr>
                <a:srgbClr val="1F3864"/>
              </a:buClr>
              <a:buSzPct val="25000"/>
            </a:pPr>
            <a:r>
              <a:rPr lang="pt-BR" sz="120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Dados Estruturados</a:t>
            </a:r>
          </a:p>
        </p:txBody>
      </p:sp>
      <p:sp>
        <p:nvSpPr>
          <p:cNvPr id="303" name="Shape 303"/>
          <p:cNvSpPr txBox="1"/>
          <p:nvPr/>
        </p:nvSpPr>
        <p:spPr>
          <a:xfrm>
            <a:off x="1993145" y="5211708"/>
            <a:ext cx="1891421" cy="253916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Clr>
                <a:srgbClr val="1F3864"/>
              </a:buClr>
              <a:buSzPct val="25000"/>
            </a:pPr>
            <a:r>
              <a:rPr lang="pt-BR" sz="120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Dados semi-estruturados </a:t>
            </a:r>
          </a:p>
          <a:p>
            <a:pPr>
              <a:buClr>
                <a:srgbClr val="1F3864"/>
              </a:buClr>
              <a:buSzPct val="25000"/>
            </a:pPr>
            <a:r>
              <a:rPr lang="pt-BR" sz="120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Não estruturados</a:t>
            </a:r>
          </a:p>
        </p:txBody>
      </p:sp>
      <p:sp>
        <p:nvSpPr>
          <p:cNvPr id="304" name="Shape 304"/>
          <p:cNvSpPr txBox="1"/>
          <p:nvPr/>
        </p:nvSpPr>
        <p:spPr>
          <a:xfrm>
            <a:off x="8049376" y="2962133"/>
            <a:ext cx="910575" cy="254024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Clr>
                <a:srgbClr val="1F3864"/>
              </a:buClr>
              <a:buSzPct val="25000"/>
            </a:pPr>
            <a:r>
              <a:rPr lang="pt-BR" sz="120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Dashboards e Aplicação</a:t>
            </a:r>
          </a:p>
        </p:txBody>
      </p:sp>
      <p:sp>
        <p:nvSpPr>
          <p:cNvPr id="305" name="Shape 305"/>
          <p:cNvSpPr txBox="1"/>
          <p:nvPr/>
        </p:nvSpPr>
        <p:spPr>
          <a:xfrm>
            <a:off x="7583425" y="4989231"/>
            <a:ext cx="1855219" cy="80196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Clr>
                <a:srgbClr val="1F3864"/>
              </a:buClr>
              <a:buSzPct val="25000"/>
            </a:pPr>
            <a:r>
              <a:rPr lang="pt-BR" sz="1200" dirty="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Dashboards, Detecção de Padrões, KPIs, Scores, Analise Preditiva</a:t>
            </a:r>
          </a:p>
          <a:p>
            <a:pPr>
              <a:buClr>
                <a:srgbClr val="1F3864"/>
              </a:buClr>
              <a:buSzPct val="25000"/>
            </a:pPr>
            <a:r>
              <a:rPr lang="pt-BR" sz="1200" dirty="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Aplicações</a:t>
            </a:r>
          </a:p>
        </p:txBody>
      </p:sp>
      <p:sp>
        <p:nvSpPr>
          <p:cNvPr id="306" name="Shape 306"/>
          <p:cNvSpPr txBox="1"/>
          <p:nvPr/>
        </p:nvSpPr>
        <p:spPr>
          <a:xfrm>
            <a:off x="4623577" y="2906425"/>
            <a:ext cx="2328398" cy="568624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Clr>
                <a:srgbClr val="1F3864"/>
              </a:buClr>
              <a:buSzPct val="25000"/>
            </a:pPr>
            <a:r>
              <a:rPr lang="pt-BR" sz="120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Mineração</a:t>
            </a:r>
          </a:p>
          <a:p>
            <a:pPr>
              <a:buClr>
                <a:srgbClr val="1F3864"/>
              </a:buClr>
              <a:buSzPct val="25000"/>
            </a:pPr>
            <a:r>
              <a:rPr lang="pt-BR" sz="120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 processamento e armazenamento</a:t>
            </a:r>
          </a:p>
        </p:txBody>
      </p:sp>
      <p:pic>
        <p:nvPicPr>
          <p:cNvPr id="307" name="Shape 307" descr="http://www.microstrategy.com.mx/software/business-intelligence/_img/dashboard-gallery/thumbnails/thumb_tap.gif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7605214" y="3797112"/>
            <a:ext cx="1833428" cy="1238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Shape 308" descr="Resultado de imagem para bI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4626050" y="1757610"/>
            <a:ext cx="2032298" cy="1173223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Shape 309"/>
          <p:cNvSpPr txBox="1"/>
          <p:nvPr/>
        </p:nvSpPr>
        <p:spPr>
          <a:xfrm>
            <a:off x="4632272" y="1748084"/>
            <a:ext cx="2078357" cy="346248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Business Intelligence</a:t>
            </a:r>
          </a:p>
        </p:txBody>
      </p:sp>
      <p:cxnSp>
        <p:nvCxnSpPr>
          <p:cNvPr id="310" name="Shape 310"/>
          <p:cNvCxnSpPr/>
          <p:nvPr/>
        </p:nvCxnSpPr>
        <p:spPr>
          <a:xfrm rot="10800000" flipH="1">
            <a:off x="2116931" y="3418616"/>
            <a:ext cx="1885676" cy="36941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cxnSp>
      <p:pic>
        <p:nvPicPr>
          <p:cNvPr id="311" name="Shape 311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4611934" y="3530874"/>
            <a:ext cx="2098694" cy="153070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Shape 312"/>
          <p:cNvSpPr txBox="1"/>
          <p:nvPr/>
        </p:nvSpPr>
        <p:spPr>
          <a:xfrm>
            <a:off x="4699907" y="4920447"/>
            <a:ext cx="2252069" cy="978308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Clr>
                <a:srgbClr val="1F3864"/>
              </a:buClr>
              <a:buSzPct val="25000"/>
            </a:pPr>
            <a:r>
              <a:rPr lang="pt-BR" sz="120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Mineração, Processamento e Armazenamento escalável         Algoritmos Avançados</a:t>
            </a:r>
          </a:p>
          <a:p>
            <a:pPr>
              <a:buClr>
                <a:srgbClr val="1F3864"/>
              </a:buClr>
              <a:buSzPct val="25000"/>
            </a:pPr>
            <a:r>
              <a:rPr lang="pt-BR" sz="120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Machine Learning</a:t>
            </a:r>
          </a:p>
          <a:p>
            <a:pPr>
              <a:buClr>
                <a:schemeClr val="dk1"/>
              </a:buClr>
            </a:pPr>
            <a:endParaRPr sz="1200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33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00D53905-C165-4EE3-B0BF-FD48875F78FB}"/>
              </a:ext>
            </a:extLst>
          </p:cNvPr>
          <p:cNvSpPr txBox="1"/>
          <p:nvPr/>
        </p:nvSpPr>
        <p:spPr>
          <a:xfrm>
            <a:off x="781878" y="116633"/>
            <a:ext cx="4932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</a:rPr>
              <a:t>Apenas </a:t>
            </a:r>
            <a:r>
              <a:rPr lang="pt-BR" sz="2800" b="1" dirty="0" err="1">
                <a:solidFill>
                  <a:srgbClr val="07A990"/>
                </a:solidFill>
                <a:latin typeface="Arial Black" panose="020B0A04020102020204" pitchFamily="34" charset="0"/>
              </a:rPr>
              <a:t>Buzzword</a:t>
            </a: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</a:rPr>
              <a:t>?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AA9832D-5577-414D-9B81-0989DEA00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774" y="1412776"/>
            <a:ext cx="9367100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815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9178EF5-2478-46F9-9AA9-6B1002071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945" y="1619250"/>
            <a:ext cx="9001418" cy="3681958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A5FAC8D9-A5F6-4E21-8A6D-62182D11F7CB}"/>
              </a:ext>
            </a:extLst>
          </p:cNvPr>
          <p:cNvSpPr txBox="1"/>
          <p:nvPr/>
        </p:nvSpPr>
        <p:spPr>
          <a:xfrm>
            <a:off x="781878" y="116633"/>
            <a:ext cx="4932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</a:rPr>
              <a:t>Apenas </a:t>
            </a:r>
            <a:r>
              <a:rPr lang="pt-BR" sz="2800" b="1" dirty="0" err="1">
                <a:solidFill>
                  <a:srgbClr val="07A990"/>
                </a:solidFill>
                <a:latin typeface="Arial Black" panose="020B0A04020102020204" pitchFamily="34" charset="0"/>
              </a:rPr>
              <a:t>Buzzword</a:t>
            </a: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11829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00D53905-C165-4EE3-B0BF-FD48875F78FB}"/>
              </a:ext>
            </a:extLst>
          </p:cNvPr>
          <p:cNvSpPr txBox="1"/>
          <p:nvPr/>
        </p:nvSpPr>
        <p:spPr>
          <a:xfrm>
            <a:off x="821635" y="0"/>
            <a:ext cx="4932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</a:rPr>
              <a:t>Big Data – Tecnologia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F2DFF35-156B-4598-8301-6ABB23468D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254" y="1256085"/>
            <a:ext cx="5587495" cy="434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151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00D53905-C165-4EE3-B0BF-FD48875F78FB}"/>
              </a:ext>
            </a:extLst>
          </p:cNvPr>
          <p:cNvSpPr txBox="1"/>
          <p:nvPr/>
        </p:nvSpPr>
        <p:spPr>
          <a:xfrm>
            <a:off x="821635" y="0"/>
            <a:ext cx="4932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</a:rPr>
              <a:t>Big Data – Tecnologia</a:t>
            </a:r>
          </a:p>
        </p:txBody>
      </p:sp>
      <p:pic>
        <p:nvPicPr>
          <p:cNvPr id="3074" name="Picture 2" descr="Imagem relacionada">
            <a:extLst>
              <a:ext uri="{FF2B5EF4-FFF2-40B4-BE49-F238E27FC236}">
                <a16:creationId xmlns:a16="http://schemas.microsoft.com/office/drawing/2014/main" id="{46BDD098-1353-46AE-BEB0-0B51E7F87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9294" y="523220"/>
            <a:ext cx="6949221" cy="521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872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00D53905-C165-4EE3-B0BF-FD48875F78FB}"/>
              </a:ext>
            </a:extLst>
          </p:cNvPr>
          <p:cNvSpPr txBox="1"/>
          <p:nvPr/>
        </p:nvSpPr>
        <p:spPr>
          <a:xfrm>
            <a:off x="821635" y="0"/>
            <a:ext cx="4932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</a:rPr>
              <a:t>Big Data – Tecnologia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0CAEBF2-1758-447D-A5D6-3B0ED23002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583" y="404628"/>
            <a:ext cx="8856428" cy="578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603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5998" y="793360"/>
            <a:ext cx="6124075" cy="4586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AEAD2BF-D0ED-457D-A6AE-23BA36E40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Os </a:t>
            </a:r>
            <a:r>
              <a:rPr lang="pt-BR" sz="2800" dirty="0" err="1"/>
              <a:t>Vs</a:t>
            </a:r>
            <a:r>
              <a:rPr lang="pt-BR" sz="2800" dirty="0"/>
              <a:t> em Tecnologia</a:t>
            </a:r>
          </a:p>
        </p:txBody>
      </p:sp>
    </p:spTree>
    <p:extLst>
      <p:ext uri="{BB962C8B-B14F-4D97-AF65-F5344CB8AC3E}">
        <p14:creationId xmlns:p14="http://schemas.microsoft.com/office/powerpoint/2010/main" val="1271002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24088" y="116628"/>
            <a:ext cx="8023289" cy="522080"/>
          </a:xfrm>
          <a:prstGeom prst="rect">
            <a:avLst/>
          </a:prstGeom>
          <a:noFill/>
          <a:ln>
            <a:noFill/>
          </a:ln>
        </p:spPr>
        <p:txBody>
          <a:bodyPr vert="horz" wrap="square" lIns="68569" tIns="34275" rIns="68569" bIns="34275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0"/>
              </a:spcBef>
              <a:buClr>
                <a:srgbClr val="1F3864"/>
              </a:buClr>
              <a:buSzPct val="25000"/>
            </a:pPr>
            <a:r>
              <a:rPr lang="pt-BR" sz="2800" dirty="0">
                <a:ea typeface="Calibri"/>
                <a:sym typeface="Calibri"/>
              </a:rPr>
              <a:t>O QUE É BIG DATA?</a:t>
            </a:r>
          </a:p>
        </p:txBody>
      </p:sp>
      <p:sp>
        <p:nvSpPr>
          <p:cNvPr id="102" name="Shape 102"/>
          <p:cNvSpPr/>
          <p:nvPr/>
        </p:nvSpPr>
        <p:spPr>
          <a:xfrm>
            <a:off x="2218538" y="838926"/>
            <a:ext cx="7540313" cy="1408153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275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BIG DATA é um termo atualmente utilizado para nomear conjuntos de dados de alto volume ou de alta complexidade. Dados estes que os aplicativos de processamento de dados tradicionais não tratam com facilidade. É utilizado pelas organizações para análises preditiva e obtenção de </a:t>
            </a:r>
            <a:r>
              <a:rPr lang="pt-BR" sz="1275" b="1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insights</a:t>
            </a:r>
            <a:r>
              <a:rPr lang="pt-BR" sz="1275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que suportem tomadas de decisões de negócio.</a:t>
            </a:r>
          </a:p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275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Conceito enunciado por Doug </a:t>
            </a:r>
            <a:r>
              <a:rPr lang="pt-BR" sz="1275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Laney</a:t>
            </a:r>
            <a:r>
              <a:rPr lang="pt-BR" sz="1275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pela  </a:t>
            </a:r>
            <a:r>
              <a:rPr lang="pt-BR" sz="1275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MetaGroup</a:t>
            </a:r>
            <a:r>
              <a:rPr lang="pt-BR" sz="1275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275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Research</a:t>
            </a:r>
            <a:r>
              <a:rPr lang="pt-BR" sz="1275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grupo inicial formador do </a:t>
            </a:r>
            <a:r>
              <a:rPr lang="pt-BR" sz="1275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Gartner</a:t>
            </a:r>
            <a:endParaRPr lang="pt-BR" sz="1275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92732CC5-2F90-42A2-AF03-81A5B085CD88}"/>
              </a:ext>
            </a:extLst>
          </p:cNvPr>
          <p:cNvGrpSpPr/>
          <p:nvPr/>
        </p:nvGrpSpPr>
        <p:grpSpPr>
          <a:xfrm>
            <a:off x="2283687" y="2865068"/>
            <a:ext cx="7488204" cy="543036"/>
            <a:chOff x="813803" y="3836438"/>
            <a:chExt cx="7488204" cy="543036"/>
          </a:xfrm>
        </p:grpSpPr>
        <p:sp>
          <p:nvSpPr>
            <p:cNvPr id="104" name="Shape 104"/>
            <p:cNvSpPr/>
            <p:nvPr/>
          </p:nvSpPr>
          <p:spPr>
            <a:xfrm>
              <a:off x="813803" y="3836440"/>
              <a:ext cx="1579383" cy="52866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8734" y="0"/>
                  </a:lnTo>
                  <a:lnTo>
                    <a:pt x="120000" y="60000"/>
                  </a:lnTo>
                  <a:lnTo>
                    <a:pt x="108734" y="120000"/>
                  </a:lnTo>
                  <a:lnTo>
                    <a:pt x="0" y="120000"/>
                  </a:lnTo>
                  <a:lnTo>
                    <a:pt x="11265" y="6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9090"/>
            </a:solidFill>
            <a:ln w="12700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17138" tIns="17138" rIns="17138" bIns="17138" numCol="1" anchor="b" anchorCtr="0">
              <a:noAutofit/>
            </a:bodyPr>
            <a:lstStyle/>
            <a:p>
              <a:pPr algn="just" eaLnBrk="0" fontAlgn="base" hangingPunct="0">
                <a:spcAft>
                  <a:spcPct val="0"/>
                </a:spcAft>
                <a:buSzPct val="25000"/>
                <a:defRPr/>
              </a:pPr>
              <a:r>
                <a:rPr lang="pt-BR" sz="1275" b="1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Dados Variados</a:t>
              </a:r>
            </a:p>
          </p:txBody>
        </p:sp>
        <p:sp>
          <p:nvSpPr>
            <p:cNvPr id="105" name="Shape 105"/>
            <p:cNvSpPr/>
            <p:nvPr/>
          </p:nvSpPr>
          <p:spPr>
            <a:xfrm>
              <a:off x="2339752" y="3836440"/>
              <a:ext cx="1564333" cy="52866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8734" y="0"/>
                  </a:lnTo>
                  <a:lnTo>
                    <a:pt x="120000" y="60000"/>
                  </a:lnTo>
                  <a:lnTo>
                    <a:pt x="108734" y="120000"/>
                  </a:lnTo>
                  <a:lnTo>
                    <a:pt x="0" y="120000"/>
                  </a:lnTo>
                  <a:lnTo>
                    <a:pt x="11265" y="6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9090"/>
            </a:solidFill>
            <a:ln w="12700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17138" tIns="17138" rIns="17138" bIns="17138" anchor="b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buSzPct val="25000"/>
                <a:defRPr/>
              </a:pPr>
              <a:r>
                <a:rPr lang="pt-BR" sz="1275" b="1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Extração e carga</a:t>
              </a:r>
            </a:p>
          </p:txBody>
        </p:sp>
        <p:sp>
          <p:nvSpPr>
            <p:cNvPr id="106" name="Shape 106"/>
            <p:cNvSpPr/>
            <p:nvPr/>
          </p:nvSpPr>
          <p:spPr>
            <a:xfrm>
              <a:off x="3813457" y="3836438"/>
              <a:ext cx="1564333" cy="52866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8734" y="0"/>
                  </a:lnTo>
                  <a:lnTo>
                    <a:pt x="120000" y="60000"/>
                  </a:lnTo>
                  <a:lnTo>
                    <a:pt x="108734" y="120000"/>
                  </a:lnTo>
                  <a:lnTo>
                    <a:pt x="0" y="120000"/>
                  </a:lnTo>
                  <a:lnTo>
                    <a:pt x="11265" y="6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9090"/>
            </a:solidFill>
            <a:ln w="12700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17138" tIns="17138" rIns="17138" bIns="17138" anchor="b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buSzPct val="25000"/>
                <a:defRPr/>
              </a:pPr>
              <a:r>
                <a:rPr lang="pt-BR" sz="1275" b="1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Processamento e </a:t>
              </a:r>
            </a:p>
            <a:p>
              <a:pPr eaLnBrk="0" fontAlgn="base" hangingPunct="0">
                <a:spcAft>
                  <a:spcPct val="0"/>
                </a:spcAft>
                <a:buSzPct val="25000"/>
                <a:defRPr/>
              </a:pPr>
              <a:r>
                <a:rPr lang="pt-BR" sz="1275" b="1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armazenamento</a:t>
              </a:r>
            </a:p>
          </p:txBody>
        </p:sp>
        <p:sp>
          <p:nvSpPr>
            <p:cNvPr id="107" name="Shape 107"/>
            <p:cNvSpPr/>
            <p:nvPr/>
          </p:nvSpPr>
          <p:spPr>
            <a:xfrm>
              <a:off x="5296250" y="3840721"/>
              <a:ext cx="1564333" cy="52866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8734" y="0"/>
                  </a:lnTo>
                  <a:lnTo>
                    <a:pt x="120000" y="60000"/>
                  </a:lnTo>
                  <a:lnTo>
                    <a:pt x="108734" y="120000"/>
                  </a:lnTo>
                  <a:lnTo>
                    <a:pt x="0" y="120000"/>
                  </a:lnTo>
                  <a:lnTo>
                    <a:pt x="11265" y="6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9090"/>
            </a:solidFill>
            <a:ln w="12700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17138" tIns="17138" rIns="17138" bIns="17138" anchor="b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buSzPct val="25000"/>
                <a:defRPr/>
              </a:pPr>
              <a:r>
                <a:rPr lang="pt-BR" sz="1275" b="1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Entrega dos dados </a:t>
              </a:r>
            </a:p>
          </p:txBody>
        </p:sp>
        <p:sp>
          <p:nvSpPr>
            <p:cNvPr id="108" name="Shape 108"/>
            <p:cNvSpPr/>
            <p:nvPr/>
          </p:nvSpPr>
          <p:spPr>
            <a:xfrm>
              <a:off x="6737675" y="3850812"/>
              <a:ext cx="1564332" cy="52866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8734" y="0"/>
                  </a:lnTo>
                  <a:lnTo>
                    <a:pt x="120000" y="60000"/>
                  </a:lnTo>
                  <a:lnTo>
                    <a:pt x="108734" y="120000"/>
                  </a:lnTo>
                  <a:lnTo>
                    <a:pt x="0" y="120000"/>
                  </a:lnTo>
                  <a:lnTo>
                    <a:pt x="11265" y="6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9090"/>
            </a:solidFill>
            <a:ln w="12700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17138" tIns="17138" rIns="17138" bIns="17138" anchor="b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buSzPct val="25000"/>
                <a:defRPr/>
              </a:pPr>
              <a:r>
                <a:rPr lang="pt-BR" sz="1275" b="1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Visualização e aplicações</a:t>
              </a:r>
            </a:p>
          </p:txBody>
        </p:sp>
      </p:grpSp>
      <p:grpSp>
        <p:nvGrpSpPr>
          <p:cNvPr id="109" name="Shape 109"/>
          <p:cNvGrpSpPr/>
          <p:nvPr/>
        </p:nvGrpSpPr>
        <p:grpSpPr>
          <a:xfrm>
            <a:off x="7022271" y="3870465"/>
            <a:ext cx="1967455" cy="1869158"/>
            <a:chOff x="463099" y="28377"/>
            <a:chExt cx="2815294" cy="2809902"/>
          </a:xfrm>
          <a:solidFill>
            <a:srgbClr val="F29090"/>
          </a:solidFill>
        </p:grpSpPr>
        <p:sp>
          <p:nvSpPr>
            <p:cNvPr id="110" name="Shape 110"/>
            <p:cNvSpPr/>
            <p:nvPr/>
          </p:nvSpPr>
          <p:spPr>
            <a:xfrm>
              <a:off x="700616" y="177440"/>
              <a:ext cx="2407910" cy="2407910"/>
            </a:xfrm>
            <a:prstGeom prst="pie">
              <a:avLst>
                <a:gd name="adj1" fmla="val 16200000"/>
                <a:gd name="adj2" fmla="val 20520000"/>
              </a:avLst>
            </a:prstGeom>
            <a:grpFill/>
            <a:ln w="12700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11" name="Shape 111"/>
            <p:cNvSpPr txBox="1"/>
            <p:nvPr/>
          </p:nvSpPr>
          <p:spPr>
            <a:xfrm>
              <a:off x="1956742" y="582197"/>
              <a:ext cx="773970" cy="515979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17138" tIns="17138" rIns="17138" bIns="17138" anchor="ctr" anchorCtr="0">
              <a:noAutofit/>
            </a:bodyPr>
            <a:lstStyle/>
            <a:p>
              <a:pPr algn="ctr" eaLnBrk="0" fontAlgn="base" hangingPunct="0">
                <a:lnSpc>
                  <a:spcPct val="90000"/>
                </a:lnSpc>
                <a:buClr>
                  <a:srgbClr val="FFFFFF"/>
                </a:buClr>
                <a:buSzPct val="25000"/>
                <a:defRPr/>
              </a:pPr>
              <a:r>
                <a:rPr lang="pt-BR" sz="825" b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Variedade</a:t>
              </a:r>
            </a:p>
          </p:txBody>
        </p:sp>
        <p:sp>
          <p:nvSpPr>
            <p:cNvPr id="112" name="Shape 112"/>
            <p:cNvSpPr/>
            <p:nvPr/>
          </p:nvSpPr>
          <p:spPr>
            <a:xfrm>
              <a:off x="721256" y="241651"/>
              <a:ext cx="2407910" cy="2407910"/>
            </a:xfrm>
            <a:prstGeom prst="pie">
              <a:avLst>
                <a:gd name="adj1" fmla="val 20520000"/>
                <a:gd name="adj2" fmla="val 3240000"/>
              </a:avLst>
            </a:prstGeom>
            <a:grpFill/>
            <a:ln w="12700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13" name="Shape 113"/>
            <p:cNvSpPr txBox="1"/>
            <p:nvPr/>
          </p:nvSpPr>
          <p:spPr>
            <a:xfrm>
              <a:off x="2272065" y="1341837"/>
              <a:ext cx="716639" cy="57331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17138" tIns="17138" rIns="17138" bIns="17138" anchor="ctr" anchorCtr="0">
              <a:noAutofit/>
            </a:bodyPr>
            <a:lstStyle/>
            <a:p>
              <a:pPr algn="ctr" eaLnBrk="0" fontAlgn="base" hangingPunct="0">
                <a:lnSpc>
                  <a:spcPct val="90000"/>
                </a:lnSpc>
                <a:buClr>
                  <a:srgbClr val="FFFFFF"/>
                </a:buClr>
                <a:buSzPct val="25000"/>
                <a:defRPr/>
              </a:pPr>
              <a:r>
                <a:rPr lang="pt-BR" sz="825" b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Volume</a:t>
              </a:r>
            </a:p>
          </p:txBody>
        </p:sp>
        <p:sp>
          <p:nvSpPr>
            <p:cNvPr id="114" name="Shape 114"/>
            <p:cNvSpPr/>
            <p:nvPr/>
          </p:nvSpPr>
          <p:spPr>
            <a:xfrm>
              <a:off x="666791" y="281209"/>
              <a:ext cx="2407910" cy="2407910"/>
            </a:xfrm>
            <a:prstGeom prst="pie">
              <a:avLst>
                <a:gd name="adj1" fmla="val 3240000"/>
                <a:gd name="adj2" fmla="val 7560000"/>
              </a:avLst>
            </a:prstGeom>
            <a:grpFill/>
            <a:ln w="12700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15" name="Shape 115"/>
            <p:cNvSpPr txBox="1"/>
            <p:nvPr/>
          </p:nvSpPr>
          <p:spPr>
            <a:xfrm>
              <a:off x="1526758" y="1972480"/>
              <a:ext cx="687974" cy="630642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17138" tIns="17138" rIns="17138" bIns="17138" anchor="ctr" anchorCtr="0">
              <a:noAutofit/>
            </a:bodyPr>
            <a:lstStyle/>
            <a:p>
              <a:pPr algn="ctr" eaLnBrk="0" fontAlgn="base" hangingPunct="0">
                <a:lnSpc>
                  <a:spcPct val="90000"/>
                </a:lnSpc>
                <a:buClr>
                  <a:srgbClr val="FFFFFF"/>
                </a:buClr>
                <a:buSzPct val="25000"/>
                <a:defRPr/>
              </a:pPr>
              <a:r>
                <a:rPr lang="pt-BR" sz="825" b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Velocidade</a:t>
              </a:r>
            </a:p>
          </p:txBody>
        </p:sp>
        <p:sp>
          <p:nvSpPr>
            <p:cNvPr id="116" name="Shape 116"/>
            <p:cNvSpPr/>
            <p:nvPr/>
          </p:nvSpPr>
          <p:spPr>
            <a:xfrm>
              <a:off x="612325" y="241651"/>
              <a:ext cx="2407910" cy="2407910"/>
            </a:xfrm>
            <a:prstGeom prst="pie">
              <a:avLst>
                <a:gd name="adj1" fmla="val 7560000"/>
                <a:gd name="adj2" fmla="val 11880000"/>
              </a:avLst>
            </a:prstGeom>
            <a:grpFill/>
            <a:ln w="12700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17" name="Shape 117"/>
            <p:cNvSpPr txBox="1"/>
            <p:nvPr/>
          </p:nvSpPr>
          <p:spPr>
            <a:xfrm>
              <a:off x="752787" y="1341837"/>
              <a:ext cx="716639" cy="57331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17138" tIns="17138" rIns="17138" bIns="17138" anchor="ctr" anchorCtr="0">
              <a:noAutofit/>
            </a:bodyPr>
            <a:lstStyle/>
            <a:p>
              <a:pPr algn="ctr" eaLnBrk="0" fontAlgn="base" hangingPunct="0">
                <a:lnSpc>
                  <a:spcPct val="90000"/>
                </a:lnSpc>
                <a:buClr>
                  <a:srgbClr val="FFFFFF"/>
                </a:buClr>
                <a:buSzPct val="25000"/>
                <a:defRPr/>
              </a:pPr>
              <a:r>
                <a:rPr lang="pt-BR" sz="825" b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Veracidade</a:t>
              </a:r>
            </a:p>
          </p:txBody>
        </p:sp>
        <p:sp>
          <p:nvSpPr>
            <p:cNvPr id="118" name="Shape 118"/>
            <p:cNvSpPr/>
            <p:nvPr/>
          </p:nvSpPr>
          <p:spPr>
            <a:xfrm>
              <a:off x="632964" y="177440"/>
              <a:ext cx="2407910" cy="2407910"/>
            </a:xfrm>
            <a:prstGeom prst="pie">
              <a:avLst>
                <a:gd name="adj1" fmla="val 11880000"/>
                <a:gd name="adj2" fmla="val 16200000"/>
              </a:avLst>
            </a:prstGeom>
            <a:grpFill/>
            <a:ln w="12700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19" name="Shape 119"/>
            <p:cNvSpPr txBox="1"/>
            <p:nvPr/>
          </p:nvSpPr>
          <p:spPr>
            <a:xfrm>
              <a:off x="1010778" y="582197"/>
              <a:ext cx="773970" cy="515979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17138" tIns="17138" rIns="17138" bIns="17138" anchor="ctr" anchorCtr="0">
              <a:noAutofit/>
            </a:bodyPr>
            <a:lstStyle/>
            <a:p>
              <a:pPr algn="ctr" eaLnBrk="0" fontAlgn="base" hangingPunct="0">
                <a:lnSpc>
                  <a:spcPct val="90000"/>
                </a:lnSpc>
                <a:buClr>
                  <a:srgbClr val="FFFFFF"/>
                </a:buClr>
                <a:buSzPct val="25000"/>
                <a:defRPr/>
              </a:pPr>
              <a:r>
                <a:rPr lang="pt-BR" sz="825" b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Valor</a:t>
              </a:r>
            </a:p>
          </p:txBody>
        </p:sp>
        <p:sp>
          <p:nvSpPr>
            <p:cNvPr id="120" name="Shape 120"/>
            <p:cNvSpPr/>
            <p:nvPr/>
          </p:nvSpPr>
          <p:spPr>
            <a:xfrm>
              <a:off x="551441" y="28377"/>
              <a:ext cx="2706032" cy="270603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5" y="4067"/>
                  </a:moveTo>
                  <a:lnTo>
                    <a:pt x="60005" y="4067"/>
                  </a:lnTo>
                  <a:cubicBezTo>
                    <a:pt x="82390" y="4069"/>
                    <a:pt x="102619" y="17418"/>
                    <a:pt x="111424" y="37999"/>
                  </a:cubicBezTo>
                  <a:lnTo>
                    <a:pt x="115280" y="36746"/>
                  </a:lnTo>
                  <a:lnTo>
                    <a:pt x="110292" y="43657"/>
                  </a:lnTo>
                  <a:lnTo>
                    <a:pt x="101740" y="41146"/>
                  </a:lnTo>
                  <a:lnTo>
                    <a:pt x="105594" y="39894"/>
                  </a:lnTo>
                  <a:lnTo>
                    <a:pt x="105594" y="39894"/>
                  </a:lnTo>
                  <a:cubicBezTo>
                    <a:pt x="97628" y="21829"/>
                    <a:pt x="79748" y="10171"/>
                    <a:pt x="60004" y="10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1" name="Shape 121"/>
            <p:cNvSpPr/>
            <p:nvPr/>
          </p:nvSpPr>
          <p:spPr>
            <a:xfrm>
              <a:off x="572360" y="92567"/>
              <a:ext cx="2706032" cy="270603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3194" y="42715"/>
                  </a:moveTo>
                  <a:cubicBezTo>
                    <a:pt x="120114" y="64009"/>
                    <a:pt x="113667" y="87378"/>
                    <a:pt x="96809" y="102113"/>
                  </a:cubicBezTo>
                  <a:lnTo>
                    <a:pt x="99192" y="105393"/>
                  </a:lnTo>
                  <a:lnTo>
                    <a:pt x="91079" y="102784"/>
                  </a:lnTo>
                  <a:lnTo>
                    <a:pt x="90825" y="93874"/>
                  </a:lnTo>
                  <a:lnTo>
                    <a:pt x="93206" y="97153"/>
                  </a:lnTo>
                  <a:lnTo>
                    <a:pt x="93206" y="97153"/>
                  </a:lnTo>
                  <a:cubicBezTo>
                    <a:pt x="107930" y="83994"/>
                    <a:pt x="113494" y="63381"/>
                    <a:pt x="107391" y="446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2" name="Shape 122"/>
            <p:cNvSpPr/>
            <p:nvPr/>
          </p:nvSpPr>
          <p:spPr>
            <a:xfrm>
              <a:off x="534127" y="132247"/>
              <a:ext cx="2706032" cy="270603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2880" y="105247"/>
                  </a:moveTo>
                  <a:cubicBezTo>
                    <a:pt x="74766" y="118410"/>
                    <a:pt x="50547" y="119502"/>
                    <a:pt x="31322" y="108021"/>
                  </a:cubicBezTo>
                  <a:lnTo>
                    <a:pt x="28939" y="111301"/>
                  </a:lnTo>
                  <a:lnTo>
                    <a:pt x="28913" y="102779"/>
                  </a:lnTo>
                  <a:lnTo>
                    <a:pt x="37308" y="99784"/>
                  </a:lnTo>
                  <a:lnTo>
                    <a:pt x="34925" y="103062"/>
                  </a:lnTo>
                  <a:lnTo>
                    <a:pt x="34925" y="103062"/>
                  </a:lnTo>
                  <a:cubicBezTo>
                    <a:pt x="51992" y="112999"/>
                    <a:pt x="73317" y="111920"/>
                    <a:pt x="89293" y="1003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3" name="Shape 123"/>
            <p:cNvSpPr/>
            <p:nvPr/>
          </p:nvSpPr>
          <p:spPr>
            <a:xfrm>
              <a:off x="463099" y="92567"/>
              <a:ext cx="2706032" cy="270603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7127" y="105253"/>
                  </a:moveTo>
                  <a:cubicBezTo>
                    <a:pt x="9012" y="92093"/>
                    <a:pt x="490" y="69399"/>
                    <a:pt x="5466" y="47569"/>
                  </a:cubicBezTo>
                  <a:lnTo>
                    <a:pt x="1610" y="46316"/>
                  </a:lnTo>
                  <a:lnTo>
                    <a:pt x="9706" y="43657"/>
                  </a:lnTo>
                  <a:lnTo>
                    <a:pt x="15150" y="50716"/>
                  </a:lnTo>
                  <a:lnTo>
                    <a:pt x="11296" y="49463"/>
                  </a:lnTo>
                  <a:lnTo>
                    <a:pt x="11296" y="49463"/>
                  </a:lnTo>
                  <a:cubicBezTo>
                    <a:pt x="7120" y="68764"/>
                    <a:pt x="14736" y="88710"/>
                    <a:pt x="30713" y="1003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4" name="Shape 124"/>
            <p:cNvSpPr/>
            <p:nvPr/>
          </p:nvSpPr>
          <p:spPr>
            <a:xfrm>
              <a:off x="484018" y="28377"/>
              <a:ext cx="2706032" cy="270603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805" y="42714"/>
                  </a:moveTo>
                  <a:cubicBezTo>
                    <a:pt x="13723" y="21424"/>
                    <a:pt x="32669" y="6310"/>
                    <a:pt x="54964" y="4294"/>
                  </a:cubicBezTo>
                  <a:lnTo>
                    <a:pt x="54963" y="240"/>
                  </a:lnTo>
                  <a:lnTo>
                    <a:pt x="59995" y="7118"/>
                  </a:lnTo>
                  <a:lnTo>
                    <a:pt x="54965" y="14477"/>
                  </a:lnTo>
                  <a:lnTo>
                    <a:pt x="54964" y="10424"/>
                  </a:lnTo>
                  <a:lnTo>
                    <a:pt x="54964" y="10424"/>
                  </a:lnTo>
                  <a:cubicBezTo>
                    <a:pt x="35322" y="12419"/>
                    <a:pt x="18710" y="25823"/>
                    <a:pt x="12608" y="4459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125" name="Shape 125"/>
          <p:cNvSpPr/>
          <p:nvPr/>
        </p:nvSpPr>
        <p:spPr>
          <a:xfrm>
            <a:off x="3287689" y="4026094"/>
            <a:ext cx="3166039" cy="1628131"/>
          </a:xfrm>
          <a:prstGeom prst="homePlate">
            <a:avLst>
              <a:gd name="adj" fmla="val 50000"/>
            </a:avLst>
          </a:prstGeom>
          <a:solidFill>
            <a:srgbClr val="DDEAF6">
              <a:alpha val="14901"/>
            </a:srgbClr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Shape 126" descr="https://encrypted-tbn0.gstatic.com/images?q=tbn:ANd9GcT74al9bGYeN7-s38K4CtPvtHVvDB3dRJO5HwgWUb9nLqdAE6vq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05477" y="4026094"/>
            <a:ext cx="2306436" cy="162813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5695374" y="4666546"/>
            <a:ext cx="424251" cy="2769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35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 </a:t>
            </a:r>
            <a:r>
              <a:rPr lang="pt-BR" sz="1350" b="1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Vs</a:t>
            </a:r>
            <a:endParaRPr lang="pt-BR" sz="1350"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1120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/>
        </p:nvSpPr>
        <p:spPr>
          <a:xfrm>
            <a:off x="784560" y="106018"/>
            <a:ext cx="8491961" cy="484748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OS </a:t>
            </a:r>
            <a:r>
              <a:rPr lang="pt-BR" sz="2800" b="1" dirty="0" err="1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nV’s</a:t>
            </a: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 de BIG DATA E SEUS DESAFIOS</a:t>
            </a:r>
          </a:p>
        </p:txBody>
      </p:sp>
      <p:sp>
        <p:nvSpPr>
          <p:cNvPr id="138" name="Shape 138"/>
          <p:cNvSpPr/>
          <p:nvPr/>
        </p:nvSpPr>
        <p:spPr>
          <a:xfrm>
            <a:off x="5136401" y="1916833"/>
            <a:ext cx="3883808" cy="1471549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 TI:</a:t>
            </a:r>
          </a:p>
          <a:p>
            <a:pPr marL="214313" indent="-214313" eaLnBrk="0" fontAlgn="base" hangingPunct="0">
              <a:spcAft>
                <a:spcPct val="0"/>
              </a:spcAft>
              <a:buClr>
                <a:srgbClr val="FFFFFF"/>
              </a:buClr>
              <a:buSzPct val="100000"/>
              <a:buFont typeface="Arial"/>
              <a:buChar char="•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Variedade de dados não estruturados e gerados em diversas fontes nos mais diversos formatos</a:t>
            </a:r>
          </a:p>
        </p:txBody>
      </p:sp>
      <p:sp>
        <p:nvSpPr>
          <p:cNvPr id="139" name="Shape 139"/>
          <p:cNvSpPr/>
          <p:nvPr/>
        </p:nvSpPr>
        <p:spPr>
          <a:xfrm>
            <a:off x="5136402" y="3817604"/>
            <a:ext cx="3862631" cy="1411596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 o Negócio:</a:t>
            </a:r>
          </a:p>
          <a:p>
            <a:pPr marL="214313" indent="-214313" eaLnBrk="0" fontAlgn="base" hangingPunct="0">
              <a:spcAft>
                <a:spcPct val="0"/>
              </a:spcAft>
              <a:buClr>
                <a:srgbClr val="FFFFFF"/>
              </a:buClr>
              <a:buSzPct val="114285"/>
              <a:buFont typeface="Arial"/>
              <a:buChar char="•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Tratar a Variedade dos dados existentes para buscar informações que gere valor ao negócio.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63D8DAEE-F429-4F63-8D2B-AE6E29226667}"/>
              </a:ext>
            </a:extLst>
          </p:cNvPr>
          <p:cNvGrpSpPr/>
          <p:nvPr/>
        </p:nvGrpSpPr>
        <p:grpSpPr>
          <a:xfrm>
            <a:off x="2182521" y="2305912"/>
            <a:ext cx="2813665" cy="2818048"/>
            <a:chOff x="658520" y="2305912"/>
            <a:chExt cx="2813665" cy="2818048"/>
          </a:xfrm>
        </p:grpSpPr>
        <p:grpSp>
          <p:nvGrpSpPr>
            <p:cNvPr id="27" name="Agrupar 26">
              <a:extLst>
                <a:ext uri="{FF2B5EF4-FFF2-40B4-BE49-F238E27FC236}">
                  <a16:creationId xmlns:a16="http://schemas.microsoft.com/office/drawing/2014/main" id="{8378B386-AA8E-48AC-A40C-A39E0CD74D2A}"/>
                </a:ext>
              </a:extLst>
            </p:cNvPr>
            <p:cNvGrpSpPr/>
            <p:nvPr/>
          </p:nvGrpSpPr>
          <p:grpSpPr>
            <a:xfrm>
              <a:off x="746812" y="2305912"/>
              <a:ext cx="2725373" cy="2818048"/>
              <a:chOff x="746812" y="2305912"/>
              <a:chExt cx="2725373" cy="2818048"/>
            </a:xfrm>
          </p:grpSpPr>
          <p:sp>
            <p:nvSpPr>
              <p:cNvPr id="30" name="Shape 197">
                <a:extLst>
                  <a:ext uri="{FF2B5EF4-FFF2-40B4-BE49-F238E27FC236}">
                    <a16:creationId xmlns:a16="http://schemas.microsoft.com/office/drawing/2014/main" id="{C8D08928-45A3-4180-ACD6-12F176ED09C8}"/>
                  </a:ext>
                </a:extLst>
              </p:cNvPr>
              <p:cNvSpPr/>
              <p:nvPr/>
            </p:nvSpPr>
            <p:spPr>
              <a:xfrm>
                <a:off x="895900" y="2454886"/>
                <a:ext cx="2406517" cy="2406517"/>
              </a:xfrm>
              <a:prstGeom prst="pie">
                <a:avLst>
                  <a:gd name="adj1" fmla="val 16200000"/>
                  <a:gd name="adj2" fmla="val 2052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1" name="Shape 198">
                <a:extLst>
                  <a:ext uri="{FF2B5EF4-FFF2-40B4-BE49-F238E27FC236}">
                    <a16:creationId xmlns:a16="http://schemas.microsoft.com/office/drawing/2014/main" id="{C03F7723-FC48-41FC-9C25-4FC0106DAD35}"/>
                  </a:ext>
                </a:extLst>
              </p:cNvPr>
              <p:cNvSpPr txBox="1"/>
              <p:nvPr/>
            </p:nvSpPr>
            <p:spPr>
              <a:xfrm>
                <a:off x="2028467" y="2859410"/>
                <a:ext cx="1031365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Variedade</a:t>
                </a:r>
              </a:p>
            </p:txBody>
          </p:sp>
          <p:sp>
            <p:nvSpPr>
              <p:cNvPr id="32" name="Shape 199">
                <a:extLst>
                  <a:ext uri="{FF2B5EF4-FFF2-40B4-BE49-F238E27FC236}">
                    <a16:creationId xmlns:a16="http://schemas.microsoft.com/office/drawing/2014/main" id="{DD4174D9-CBF3-43FB-AA89-17B9E41AF180}"/>
                  </a:ext>
                </a:extLst>
              </p:cNvPr>
              <p:cNvSpPr/>
              <p:nvPr/>
            </p:nvSpPr>
            <p:spPr>
              <a:xfrm>
                <a:off x="916527" y="2519060"/>
                <a:ext cx="2406517" cy="2406517"/>
              </a:xfrm>
              <a:prstGeom prst="pie">
                <a:avLst>
                  <a:gd name="adj1" fmla="val 20520000"/>
                  <a:gd name="adj2" fmla="val 324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3" name="Shape 200">
                <a:extLst>
                  <a:ext uri="{FF2B5EF4-FFF2-40B4-BE49-F238E27FC236}">
                    <a16:creationId xmlns:a16="http://schemas.microsoft.com/office/drawing/2014/main" id="{E97A8EDE-85FA-4EBA-90E4-513CDB7E6DFF}"/>
                  </a:ext>
                </a:extLst>
              </p:cNvPr>
              <p:cNvSpPr txBox="1"/>
              <p:nvPr/>
            </p:nvSpPr>
            <p:spPr>
              <a:xfrm>
                <a:off x="2466439" y="3618610"/>
                <a:ext cx="71622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Volume</a:t>
                </a:r>
              </a:p>
            </p:txBody>
          </p:sp>
          <p:sp>
            <p:nvSpPr>
              <p:cNvPr id="34" name="Shape 201">
                <a:extLst>
                  <a:ext uri="{FF2B5EF4-FFF2-40B4-BE49-F238E27FC236}">
                    <a16:creationId xmlns:a16="http://schemas.microsoft.com/office/drawing/2014/main" id="{4383FF92-6B73-455C-8716-63A675802CD1}"/>
                  </a:ext>
                </a:extLst>
              </p:cNvPr>
              <p:cNvSpPr/>
              <p:nvPr/>
            </p:nvSpPr>
            <p:spPr>
              <a:xfrm>
                <a:off x="862094" y="2576862"/>
                <a:ext cx="2406517" cy="2406517"/>
              </a:xfrm>
              <a:prstGeom prst="pie">
                <a:avLst>
                  <a:gd name="adj1" fmla="val 3240000"/>
                  <a:gd name="adj2" fmla="val 756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5" name="Shape 202">
                <a:extLst>
                  <a:ext uri="{FF2B5EF4-FFF2-40B4-BE49-F238E27FC236}">
                    <a16:creationId xmlns:a16="http://schemas.microsoft.com/office/drawing/2014/main" id="{726E19BF-B419-4262-A16F-702B1BE1C4B9}"/>
                  </a:ext>
                </a:extLst>
              </p:cNvPr>
              <p:cNvSpPr txBox="1"/>
              <p:nvPr/>
            </p:nvSpPr>
            <p:spPr>
              <a:xfrm>
                <a:off x="1664266" y="4267154"/>
                <a:ext cx="849869" cy="6302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Velocidade</a:t>
                </a:r>
              </a:p>
            </p:txBody>
          </p:sp>
          <p:sp>
            <p:nvSpPr>
              <p:cNvPr id="36" name="Shape 203">
                <a:extLst>
                  <a:ext uri="{FF2B5EF4-FFF2-40B4-BE49-F238E27FC236}">
                    <a16:creationId xmlns:a16="http://schemas.microsoft.com/office/drawing/2014/main" id="{A5D003AD-939F-4D66-B9FD-90991D2CCDF8}"/>
                  </a:ext>
                </a:extLst>
              </p:cNvPr>
              <p:cNvSpPr/>
              <p:nvPr/>
            </p:nvSpPr>
            <p:spPr>
              <a:xfrm>
                <a:off x="807661" y="2519060"/>
                <a:ext cx="2406517" cy="2406517"/>
              </a:xfrm>
              <a:prstGeom prst="pie">
                <a:avLst>
                  <a:gd name="adj1" fmla="val 7560000"/>
                  <a:gd name="adj2" fmla="val 1188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7" name="Shape 204">
                <a:extLst>
                  <a:ext uri="{FF2B5EF4-FFF2-40B4-BE49-F238E27FC236}">
                    <a16:creationId xmlns:a16="http://schemas.microsoft.com/office/drawing/2014/main" id="{F9FD8CF9-D902-4E56-BC99-65FCFF790FC1}"/>
                  </a:ext>
                </a:extLst>
              </p:cNvPr>
              <p:cNvSpPr txBox="1"/>
              <p:nvPr/>
            </p:nvSpPr>
            <p:spPr>
              <a:xfrm>
                <a:off x="948041" y="3618610"/>
                <a:ext cx="88765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Veracidade</a:t>
                </a:r>
              </a:p>
            </p:txBody>
          </p:sp>
          <p:sp>
            <p:nvSpPr>
              <p:cNvPr id="38" name="Shape 205">
                <a:extLst>
                  <a:ext uri="{FF2B5EF4-FFF2-40B4-BE49-F238E27FC236}">
                    <a16:creationId xmlns:a16="http://schemas.microsoft.com/office/drawing/2014/main" id="{794B1A06-95EC-4381-9629-D8092C6BAFDC}"/>
                  </a:ext>
                </a:extLst>
              </p:cNvPr>
              <p:cNvSpPr/>
              <p:nvPr/>
            </p:nvSpPr>
            <p:spPr>
              <a:xfrm>
                <a:off x="828288" y="2454886"/>
                <a:ext cx="2406517" cy="2406517"/>
              </a:xfrm>
              <a:prstGeom prst="pie">
                <a:avLst>
                  <a:gd name="adj1" fmla="val 11880000"/>
                  <a:gd name="adj2" fmla="val 1620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9" name="Shape 206">
                <a:extLst>
                  <a:ext uri="{FF2B5EF4-FFF2-40B4-BE49-F238E27FC236}">
                    <a16:creationId xmlns:a16="http://schemas.microsoft.com/office/drawing/2014/main" id="{FFE89871-E40A-4D3C-AC71-08B85665C1AF}"/>
                  </a:ext>
                </a:extLst>
              </p:cNvPr>
              <p:cNvSpPr txBox="1"/>
              <p:nvPr/>
            </p:nvSpPr>
            <p:spPr>
              <a:xfrm>
                <a:off x="1205883" y="2859410"/>
                <a:ext cx="773522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Valor</a:t>
                </a:r>
              </a:p>
            </p:txBody>
          </p:sp>
          <p:sp>
            <p:nvSpPr>
              <p:cNvPr id="40" name="Shape 207">
                <a:extLst>
                  <a:ext uri="{FF2B5EF4-FFF2-40B4-BE49-F238E27FC236}">
                    <a16:creationId xmlns:a16="http://schemas.microsoft.com/office/drawing/2014/main" id="{C69B9CC3-7CC3-4B9A-8A11-989C555708AD}"/>
                  </a:ext>
                </a:extLst>
              </p:cNvPr>
              <p:cNvSpPr/>
              <p:nvPr/>
            </p:nvSpPr>
            <p:spPr>
              <a:xfrm>
                <a:off x="746812" y="2305912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5" y="4067"/>
                    </a:moveTo>
                    <a:lnTo>
                      <a:pt x="60005" y="4067"/>
                    </a:lnTo>
                    <a:cubicBezTo>
                      <a:pt x="82390" y="4069"/>
                      <a:pt x="102619" y="17418"/>
                      <a:pt x="111424" y="37999"/>
                    </a:cubicBezTo>
                    <a:lnTo>
                      <a:pt x="115280" y="36746"/>
                    </a:lnTo>
                    <a:lnTo>
                      <a:pt x="110292" y="43657"/>
                    </a:lnTo>
                    <a:lnTo>
                      <a:pt x="101740" y="41146"/>
                    </a:lnTo>
                    <a:lnTo>
                      <a:pt x="105594" y="39894"/>
                    </a:lnTo>
                    <a:lnTo>
                      <a:pt x="105594" y="39894"/>
                    </a:lnTo>
                    <a:cubicBezTo>
                      <a:pt x="97628" y="21829"/>
                      <a:pt x="79748" y="10171"/>
                      <a:pt x="60004" y="10169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1" name="Shape 208">
                <a:extLst>
                  <a:ext uri="{FF2B5EF4-FFF2-40B4-BE49-F238E27FC236}">
                    <a16:creationId xmlns:a16="http://schemas.microsoft.com/office/drawing/2014/main" id="{3B64C2BE-83D8-4E77-ACD0-1D79787A6686}"/>
                  </a:ext>
                </a:extLst>
              </p:cNvPr>
              <p:cNvSpPr/>
              <p:nvPr/>
            </p:nvSpPr>
            <p:spPr>
              <a:xfrm>
                <a:off x="767719" y="2370065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3194" y="42715"/>
                    </a:moveTo>
                    <a:cubicBezTo>
                      <a:pt x="120114" y="64009"/>
                      <a:pt x="113667" y="87378"/>
                      <a:pt x="96809" y="102113"/>
                    </a:cubicBezTo>
                    <a:lnTo>
                      <a:pt x="99192" y="105393"/>
                    </a:lnTo>
                    <a:lnTo>
                      <a:pt x="91079" y="102784"/>
                    </a:lnTo>
                    <a:lnTo>
                      <a:pt x="90825" y="93874"/>
                    </a:lnTo>
                    <a:lnTo>
                      <a:pt x="93206" y="97153"/>
                    </a:lnTo>
                    <a:lnTo>
                      <a:pt x="93206" y="97153"/>
                    </a:lnTo>
                    <a:cubicBezTo>
                      <a:pt x="107930" y="83994"/>
                      <a:pt x="113494" y="63381"/>
                      <a:pt x="107391" y="4460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2" name="Shape 209">
                <a:extLst>
                  <a:ext uri="{FF2B5EF4-FFF2-40B4-BE49-F238E27FC236}">
                    <a16:creationId xmlns:a16="http://schemas.microsoft.com/office/drawing/2014/main" id="{1B1B740D-0C46-4D83-8002-93AF0F51623F}"/>
                  </a:ext>
                </a:extLst>
              </p:cNvPr>
              <p:cNvSpPr/>
              <p:nvPr/>
            </p:nvSpPr>
            <p:spPr>
              <a:xfrm>
                <a:off x="747277" y="2419494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2880" y="105247"/>
                    </a:moveTo>
                    <a:cubicBezTo>
                      <a:pt x="74766" y="118410"/>
                      <a:pt x="50547" y="119502"/>
                      <a:pt x="31322" y="108021"/>
                    </a:cubicBezTo>
                    <a:lnTo>
                      <a:pt x="28939" y="111301"/>
                    </a:lnTo>
                    <a:lnTo>
                      <a:pt x="28913" y="102779"/>
                    </a:lnTo>
                    <a:lnTo>
                      <a:pt x="37308" y="99784"/>
                    </a:lnTo>
                    <a:lnTo>
                      <a:pt x="34925" y="103062"/>
                    </a:lnTo>
                    <a:lnTo>
                      <a:pt x="34925" y="103062"/>
                    </a:lnTo>
                    <a:cubicBezTo>
                      <a:pt x="51992" y="112999"/>
                      <a:pt x="73317" y="111920"/>
                      <a:pt x="89293" y="100311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8" name="Shape 210">
              <a:extLst>
                <a:ext uri="{FF2B5EF4-FFF2-40B4-BE49-F238E27FC236}">
                  <a16:creationId xmlns:a16="http://schemas.microsoft.com/office/drawing/2014/main" id="{FEA0AAFD-B578-46C8-8288-1F5F3CEC7F28}"/>
                </a:ext>
              </a:extLst>
            </p:cNvPr>
            <p:cNvSpPr/>
            <p:nvPr/>
          </p:nvSpPr>
          <p:spPr>
            <a:xfrm>
              <a:off x="658520" y="2370065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7127" y="105253"/>
                  </a:moveTo>
                  <a:cubicBezTo>
                    <a:pt x="9012" y="92093"/>
                    <a:pt x="490" y="69399"/>
                    <a:pt x="5466" y="47569"/>
                  </a:cubicBezTo>
                  <a:lnTo>
                    <a:pt x="1610" y="46316"/>
                  </a:lnTo>
                  <a:lnTo>
                    <a:pt x="9706" y="43657"/>
                  </a:lnTo>
                  <a:lnTo>
                    <a:pt x="15150" y="50716"/>
                  </a:lnTo>
                  <a:lnTo>
                    <a:pt x="11296" y="49463"/>
                  </a:lnTo>
                  <a:lnTo>
                    <a:pt x="11296" y="49463"/>
                  </a:lnTo>
                  <a:cubicBezTo>
                    <a:pt x="7120" y="68764"/>
                    <a:pt x="14736" y="88710"/>
                    <a:pt x="30713" y="100316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9" name="Shape 211">
              <a:extLst>
                <a:ext uri="{FF2B5EF4-FFF2-40B4-BE49-F238E27FC236}">
                  <a16:creationId xmlns:a16="http://schemas.microsoft.com/office/drawing/2014/main" id="{E1BCFDD5-E0BD-4150-AA62-34DA59444069}"/>
                </a:ext>
              </a:extLst>
            </p:cNvPr>
            <p:cNvSpPr/>
            <p:nvPr/>
          </p:nvSpPr>
          <p:spPr>
            <a:xfrm>
              <a:off x="679426" y="2305912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805" y="42714"/>
                  </a:moveTo>
                  <a:cubicBezTo>
                    <a:pt x="13723" y="21424"/>
                    <a:pt x="32669" y="6310"/>
                    <a:pt x="54964" y="4294"/>
                  </a:cubicBezTo>
                  <a:lnTo>
                    <a:pt x="54963" y="240"/>
                  </a:lnTo>
                  <a:lnTo>
                    <a:pt x="59995" y="7118"/>
                  </a:lnTo>
                  <a:lnTo>
                    <a:pt x="54965" y="14477"/>
                  </a:lnTo>
                  <a:lnTo>
                    <a:pt x="54964" y="10424"/>
                  </a:lnTo>
                  <a:lnTo>
                    <a:pt x="54964" y="10424"/>
                  </a:lnTo>
                  <a:cubicBezTo>
                    <a:pt x="35322" y="12419"/>
                    <a:pt x="18710" y="25823"/>
                    <a:pt x="12608" y="44599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8343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/>
        </p:nvSpPr>
        <p:spPr>
          <a:xfrm>
            <a:off x="5264635" y="1740125"/>
            <a:ext cx="3715893" cy="1673475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 TI:</a:t>
            </a:r>
          </a:p>
          <a:p>
            <a:pPr marL="214313" indent="-214313" eaLnBrk="0" fontAlgn="base" hangingPunct="0">
              <a:spcAft>
                <a:spcPct val="0"/>
              </a:spcAft>
              <a:buClr>
                <a:srgbClr val="FFFFFF"/>
              </a:buClr>
              <a:buSzPct val="100000"/>
              <a:buFont typeface="Arial"/>
              <a:buChar char="•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Gestão e tratamento do alto Volume de dados gerados em diversas aplicações pelas tecnologias de processamento convencionais</a:t>
            </a:r>
          </a:p>
        </p:txBody>
      </p:sp>
      <p:sp>
        <p:nvSpPr>
          <p:cNvPr id="167" name="Shape 167"/>
          <p:cNvSpPr/>
          <p:nvPr/>
        </p:nvSpPr>
        <p:spPr>
          <a:xfrm>
            <a:off x="5337408" y="4077072"/>
            <a:ext cx="3715893" cy="1267366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 o Negócio:</a:t>
            </a:r>
          </a:p>
          <a:p>
            <a:pPr marL="214313" indent="-214313" eaLnBrk="0" fontAlgn="base" hangingPunct="0">
              <a:spcAft>
                <a:spcPct val="0"/>
              </a:spcAft>
              <a:buClr>
                <a:srgbClr val="FFFFFF"/>
              </a:buClr>
              <a:buSzPct val="100000"/>
              <a:buFont typeface="Arial"/>
              <a:buChar char="•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Capturar todo o Volume de dados gerados em toda parte objetivando maior assertividade da informação </a:t>
            </a:r>
          </a:p>
        </p:txBody>
      </p:sp>
      <p:grpSp>
        <p:nvGrpSpPr>
          <p:cNvPr id="89" name="Agrupar 88">
            <a:extLst>
              <a:ext uri="{FF2B5EF4-FFF2-40B4-BE49-F238E27FC236}">
                <a16:creationId xmlns:a16="http://schemas.microsoft.com/office/drawing/2014/main" id="{F59ACA6D-B944-44C0-9E03-829C4546F65C}"/>
              </a:ext>
            </a:extLst>
          </p:cNvPr>
          <p:cNvGrpSpPr/>
          <p:nvPr/>
        </p:nvGrpSpPr>
        <p:grpSpPr>
          <a:xfrm>
            <a:off x="2182521" y="2305912"/>
            <a:ext cx="2813665" cy="2818048"/>
            <a:chOff x="658520" y="2305912"/>
            <a:chExt cx="2813665" cy="2818048"/>
          </a:xfrm>
        </p:grpSpPr>
        <p:grpSp>
          <p:nvGrpSpPr>
            <p:cNvPr id="90" name="Agrupar 89">
              <a:extLst>
                <a:ext uri="{FF2B5EF4-FFF2-40B4-BE49-F238E27FC236}">
                  <a16:creationId xmlns:a16="http://schemas.microsoft.com/office/drawing/2014/main" id="{08CAEC6C-24A5-4178-876E-9E72A82B97B4}"/>
                </a:ext>
              </a:extLst>
            </p:cNvPr>
            <p:cNvGrpSpPr/>
            <p:nvPr/>
          </p:nvGrpSpPr>
          <p:grpSpPr>
            <a:xfrm>
              <a:off x="746812" y="2305912"/>
              <a:ext cx="2725373" cy="2818048"/>
              <a:chOff x="746812" y="2305912"/>
              <a:chExt cx="2725373" cy="2818048"/>
            </a:xfrm>
          </p:grpSpPr>
          <p:sp>
            <p:nvSpPr>
              <p:cNvPr id="93" name="Shape 197">
                <a:extLst>
                  <a:ext uri="{FF2B5EF4-FFF2-40B4-BE49-F238E27FC236}">
                    <a16:creationId xmlns:a16="http://schemas.microsoft.com/office/drawing/2014/main" id="{AAECC764-B852-4ACB-90D0-DA449980A15F}"/>
                  </a:ext>
                </a:extLst>
              </p:cNvPr>
              <p:cNvSpPr/>
              <p:nvPr/>
            </p:nvSpPr>
            <p:spPr>
              <a:xfrm>
                <a:off x="895900" y="2454886"/>
                <a:ext cx="2406517" cy="2406517"/>
              </a:xfrm>
              <a:prstGeom prst="pie">
                <a:avLst>
                  <a:gd name="adj1" fmla="val 16200000"/>
                  <a:gd name="adj2" fmla="val 2052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94" name="Shape 198">
                <a:extLst>
                  <a:ext uri="{FF2B5EF4-FFF2-40B4-BE49-F238E27FC236}">
                    <a16:creationId xmlns:a16="http://schemas.microsoft.com/office/drawing/2014/main" id="{4143FE33-024E-4992-B0FA-1081D9022497}"/>
                  </a:ext>
                </a:extLst>
              </p:cNvPr>
              <p:cNvSpPr txBox="1"/>
              <p:nvPr/>
            </p:nvSpPr>
            <p:spPr>
              <a:xfrm>
                <a:off x="2028467" y="2859410"/>
                <a:ext cx="1031365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Variedade</a:t>
                </a:r>
              </a:p>
            </p:txBody>
          </p:sp>
          <p:sp>
            <p:nvSpPr>
              <p:cNvPr id="95" name="Shape 199">
                <a:extLst>
                  <a:ext uri="{FF2B5EF4-FFF2-40B4-BE49-F238E27FC236}">
                    <a16:creationId xmlns:a16="http://schemas.microsoft.com/office/drawing/2014/main" id="{473E7AB3-56C0-4C66-A01A-9B85720F2F0B}"/>
                  </a:ext>
                </a:extLst>
              </p:cNvPr>
              <p:cNvSpPr/>
              <p:nvPr/>
            </p:nvSpPr>
            <p:spPr>
              <a:xfrm>
                <a:off x="916527" y="2519060"/>
                <a:ext cx="2406517" cy="2406517"/>
              </a:xfrm>
              <a:prstGeom prst="pie">
                <a:avLst>
                  <a:gd name="adj1" fmla="val 20520000"/>
                  <a:gd name="adj2" fmla="val 324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96" name="Shape 200">
                <a:extLst>
                  <a:ext uri="{FF2B5EF4-FFF2-40B4-BE49-F238E27FC236}">
                    <a16:creationId xmlns:a16="http://schemas.microsoft.com/office/drawing/2014/main" id="{06E936DA-A986-446F-A427-E03D4CC31E43}"/>
                  </a:ext>
                </a:extLst>
              </p:cNvPr>
              <p:cNvSpPr txBox="1"/>
              <p:nvPr/>
            </p:nvSpPr>
            <p:spPr>
              <a:xfrm>
                <a:off x="2466439" y="3618610"/>
                <a:ext cx="71622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Volume</a:t>
                </a:r>
              </a:p>
            </p:txBody>
          </p:sp>
          <p:sp>
            <p:nvSpPr>
              <p:cNvPr id="97" name="Shape 201">
                <a:extLst>
                  <a:ext uri="{FF2B5EF4-FFF2-40B4-BE49-F238E27FC236}">
                    <a16:creationId xmlns:a16="http://schemas.microsoft.com/office/drawing/2014/main" id="{DF024081-E09D-43A7-87C4-C6575AA74E23}"/>
                  </a:ext>
                </a:extLst>
              </p:cNvPr>
              <p:cNvSpPr/>
              <p:nvPr/>
            </p:nvSpPr>
            <p:spPr>
              <a:xfrm>
                <a:off x="862094" y="2576862"/>
                <a:ext cx="2406517" cy="2406517"/>
              </a:xfrm>
              <a:prstGeom prst="pie">
                <a:avLst>
                  <a:gd name="adj1" fmla="val 3240000"/>
                  <a:gd name="adj2" fmla="val 756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98" name="Shape 202">
                <a:extLst>
                  <a:ext uri="{FF2B5EF4-FFF2-40B4-BE49-F238E27FC236}">
                    <a16:creationId xmlns:a16="http://schemas.microsoft.com/office/drawing/2014/main" id="{BB9F249B-48D0-4B8A-9615-11A2254E64DC}"/>
                  </a:ext>
                </a:extLst>
              </p:cNvPr>
              <p:cNvSpPr txBox="1"/>
              <p:nvPr/>
            </p:nvSpPr>
            <p:spPr>
              <a:xfrm>
                <a:off x="1664266" y="4267154"/>
                <a:ext cx="849869" cy="6302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Velocidade</a:t>
                </a:r>
              </a:p>
            </p:txBody>
          </p:sp>
          <p:sp>
            <p:nvSpPr>
              <p:cNvPr id="99" name="Shape 203">
                <a:extLst>
                  <a:ext uri="{FF2B5EF4-FFF2-40B4-BE49-F238E27FC236}">
                    <a16:creationId xmlns:a16="http://schemas.microsoft.com/office/drawing/2014/main" id="{DCD4C158-D396-4D5A-884C-1B8E00AF1301}"/>
                  </a:ext>
                </a:extLst>
              </p:cNvPr>
              <p:cNvSpPr/>
              <p:nvPr/>
            </p:nvSpPr>
            <p:spPr>
              <a:xfrm>
                <a:off x="807661" y="2519060"/>
                <a:ext cx="2406517" cy="2406517"/>
              </a:xfrm>
              <a:prstGeom prst="pie">
                <a:avLst>
                  <a:gd name="adj1" fmla="val 7560000"/>
                  <a:gd name="adj2" fmla="val 1188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00" name="Shape 204">
                <a:extLst>
                  <a:ext uri="{FF2B5EF4-FFF2-40B4-BE49-F238E27FC236}">
                    <a16:creationId xmlns:a16="http://schemas.microsoft.com/office/drawing/2014/main" id="{DA9A934C-231F-4CFE-9EC0-69B40F3C47CF}"/>
                  </a:ext>
                </a:extLst>
              </p:cNvPr>
              <p:cNvSpPr txBox="1"/>
              <p:nvPr/>
            </p:nvSpPr>
            <p:spPr>
              <a:xfrm>
                <a:off x="948041" y="3618610"/>
                <a:ext cx="88765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Veracidade</a:t>
                </a:r>
              </a:p>
            </p:txBody>
          </p:sp>
          <p:sp>
            <p:nvSpPr>
              <p:cNvPr id="101" name="Shape 205">
                <a:extLst>
                  <a:ext uri="{FF2B5EF4-FFF2-40B4-BE49-F238E27FC236}">
                    <a16:creationId xmlns:a16="http://schemas.microsoft.com/office/drawing/2014/main" id="{F142703D-22A9-415E-9F22-026EA5C39DE8}"/>
                  </a:ext>
                </a:extLst>
              </p:cNvPr>
              <p:cNvSpPr/>
              <p:nvPr/>
            </p:nvSpPr>
            <p:spPr>
              <a:xfrm>
                <a:off x="828288" y="2454886"/>
                <a:ext cx="2406517" cy="2406517"/>
              </a:xfrm>
              <a:prstGeom prst="pie">
                <a:avLst>
                  <a:gd name="adj1" fmla="val 11880000"/>
                  <a:gd name="adj2" fmla="val 1620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02" name="Shape 206">
                <a:extLst>
                  <a:ext uri="{FF2B5EF4-FFF2-40B4-BE49-F238E27FC236}">
                    <a16:creationId xmlns:a16="http://schemas.microsoft.com/office/drawing/2014/main" id="{B4AB3E58-C7D0-43D5-B873-6F2B58D3BC29}"/>
                  </a:ext>
                </a:extLst>
              </p:cNvPr>
              <p:cNvSpPr txBox="1"/>
              <p:nvPr/>
            </p:nvSpPr>
            <p:spPr>
              <a:xfrm>
                <a:off x="1205883" y="2859410"/>
                <a:ext cx="773522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Valor</a:t>
                </a:r>
              </a:p>
            </p:txBody>
          </p:sp>
          <p:sp>
            <p:nvSpPr>
              <p:cNvPr id="103" name="Shape 207">
                <a:extLst>
                  <a:ext uri="{FF2B5EF4-FFF2-40B4-BE49-F238E27FC236}">
                    <a16:creationId xmlns:a16="http://schemas.microsoft.com/office/drawing/2014/main" id="{379174F0-8C33-4064-8111-539F96D883ED}"/>
                  </a:ext>
                </a:extLst>
              </p:cNvPr>
              <p:cNvSpPr/>
              <p:nvPr/>
            </p:nvSpPr>
            <p:spPr>
              <a:xfrm>
                <a:off x="746812" y="2305912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5" y="4067"/>
                    </a:moveTo>
                    <a:lnTo>
                      <a:pt x="60005" y="4067"/>
                    </a:lnTo>
                    <a:cubicBezTo>
                      <a:pt x="82390" y="4069"/>
                      <a:pt x="102619" y="17418"/>
                      <a:pt x="111424" y="37999"/>
                    </a:cubicBezTo>
                    <a:lnTo>
                      <a:pt x="115280" y="36746"/>
                    </a:lnTo>
                    <a:lnTo>
                      <a:pt x="110292" y="43657"/>
                    </a:lnTo>
                    <a:lnTo>
                      <a:pt x="101740" y="41146"/>
                    </a:lnTo>
                    <a:lnTo>
                      <a:pt x="105594" y="39894"/>
                    </a:lnTo>
                    <a:lnTo>
                      <a:pt x="105594" y="39894"/>
                    </a:lnTo>
                    <a:cubicBezTo>
                      <a:pt x="97628" y="21829"/>
                      <a:pt x="79748" y="10171"/>
                      <a:pt x="60004" y="10169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04" name="Shape 208">
                <a:extLst>
                  <a:ext uri="{FF2B5EF4-FFF2-40B4-BE49-F238E27FC236}">
                    <a16:creationId xmlns:a16="http://schemas.microsoft.com/office/drawing/2014/main" id="{9A71A506-3810-4EFE-8130-8831CA8098A1}"/>
                  </a:ext>
                </a:extLst>
              </p:cNvPr>
              <p:cNvSpPr/>
              <p:nvPr/>
            </p:nvSpPr>
            <p:spPr>
              <a:xfrm>
                <a:off x="767719" y="2370065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3194" y="42715"/>
                    </a:moveTo>
                    <a:cubicBezTo>
                      <a:pt x="120114" y="64009"/>
                      <a:pt x="113667" y="87378"/>
                      <a:pt x="96809" y="102113"/>
                    </a:cubicBezTo>
                    <a:lnTo>
                      <a:pt x="99192" y="105393"/>
                    </a:lnTo>
                    <a:lnTo>
                      <a:pt x="91079" y="102784"/>
                    </a:lnTo>
                    <a:lnTo>
                      <a:pt x="90825" y="93874"/>
                    </a:lnTo>
                    <a:lnTo>
                      <a:pt x="93206" y="97153"/>
                    </a:lnTo>
                    <a:lnTo>
                      <a:pt x="93206" y="97153"/>
                    </a:lnTo>
                    <a:cubicBezTo>
                      <a:pt x="107930" y="83994"/>
                      <a:pt x="113494" y="63381"/>
                      <a:pt x="107391" y="4460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05" name="Shape 209">
                <a:extLst>
                  <a:ext uri="{FF2B5EF4-FFF2-40B4-BE49-F238E27FC236}">
                    <a16:creationId xmlns:a16="http://schemas.microsoft.com/office/drawing/2014/main" id="{E6B11C89-EAA2-44FB-A9D4-5718C414855D}"/>
                  </a:ext>
                </a:extLst>
              </p:cNvPr>
              <p:cNvSpPr/>
              <p:nvPr/>
            </p:nvSpPr>
            <p:spPr>
              <a:xfrm>
                <a:off x="747277" y="2419494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2880" y="105247"/>
                    </a:moveTo>
                    <a:cubicBezTo>
                      <a:pt x="74766" y="118410"/>
                      <a:pt x="50547" y="119502"/>
                      <a:pt x="31322" y="108021"/>
                    </a:cubicBezTo>
                    <a:lnTo>
                      <a:pt x="28939" y="111301"/>
                    </a:lnTo>
                    <a:lnTo>
                      <a:pt x="28913" y="102779"/>
                    </a:lnTo>
                    <a:lnTo>
                      <a:pt x="37308" y="99784"/>
                    </a:lnTo>
                    <a:lnTo>
                      <a:pt x="34925" y="103062"/>
                    </a:lnTo>
                    <a:lnTo>
                      <a:pt x="34925" y="103062"/>
                    </a:lnTo>
                    <a:cubicBezTo>
                      <a:pt x="51992" y="112999"/>
                      <a:pt x="73317" y="111920"/>
                      <a:pt x="89293" y="100311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91" name="Shape 210">
              <a:extLst>
                <a:ext uri="{FF2B5EF4-FFF2-40B4-BE49-F238E27FC236}">
                  <a16:creationId xmlns:a16="http://schemas.microsoft.com/office/drawing/2014/main" id="{D5F8796B-528B-4CF5-8D0E-B7E0BDF4A09E}"/>
                </a:ext>
              </a:extLst>
            </p:cNvPr>
            <p:cNvSpPr/>
            <p:nvPr/>
          </p:nvSpPr>
          <p:spPr>
            <a:xfrm>
              <a:off x="658520" y="2370065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7127" y="105253"/>
                  </a:moveTo>
                  <a:cubicBezTo>
                    <a:pt x="9012" y="92093"/>
                    <a:pt x="490" y="69399"/>
                    <a:pt x="5466" y="47569"/>
                  </a:cubicBezTo>
                  <a:lnTo>
                    <a:pt x="1610" y="46316"/>
                  </a:lnTo>
                  <a:lnTo>
                    <a:pt x="9706" y="43657"/>
                  </a:lnTo>
                  <a:lnTo>
                    <a:pt x="15150" y="50716"/>
                  </a:lnTo>
                  <a:lnTo>
                    <a:pt x="11296" y="49463"/>
                  </a:lnTo>
                  <a:lnTo>
                    <a:pt x="11296" y="49463"/>
                  </a:lnTo>
                  <a:cubicBezTo>
                    <a:pt x="7120" y="68764"/>
                    <a:pt x="14736" y="88710"/>
                    <a:pt x="30713" y="100316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2" name="Shape 211">
              <a:extLst>
                <a:ext uri="{FF2B5EF4-FFF2-40B4-BE49-F238E27FC236}">
                  <a16:creationId xmlns:a16="http://schemas.microsoft.com/office/drawing/2014/main" id="{1AF22744-9E61-40B6-8890-FD207EC87BB3}"/>
                </a:ext>
              </a:extLst>
            </p:cNvPr>
            <p:cNvSpPr/>
            <p:nvPr/>
          </p:nvSpPr>
          <p:spPr>
            <a:xfrm>
              <a:off x="679426" y="2305912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805" y="42714"/>
                  </a:moveTo>
                  <a:cubicBezTo>
                    <a:pt x="13723" y="21424"/>
                    <a:pt x="32669" y="6310"/>
                    <a:pt x="54964" y="4294"/>
                  </a:cubicBezTo>
                  <a:lnTo>
                    <a:pt x="54963" y="240"/>
                  </a:lnTo>
                  <a:lnTo>
                    <a:pt x="59995" y="7118"/>
                  </a:lnTo>
                  <a:lnTo>
                    <a:pt x="54965" y="14477"/>
                  </a:lnTo>
                  <a:lnTo>
                    <a:pt x="54964" y="10424"/>
                  </a:lnTo>
                  <a:lnTo>
                    <a:pt x="54964" y="10424"/>
                  </a:lnTo>
                  <a:cubicBezTo>
                    <a:pt x="35322" y="12419"/>
                    <a:pt x="18710" y="25823"/>
                    <a:pt x="12608" y="44599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2" name="Shape 137">
            <a:extLst>
              <a:ext uri="{FF2B5EF4-FFF2-40B4-BE49-F238E27FC236}">
                <a16:creationId xmlns:a16="http://schemas.microsoft.com/office/drawing/2014/main" id="{42716144-DF6A-4942-803E-0871077083A7}"/>
              </a:ext>
            </a:extLst>
          </p:cNvPr>
          <p:cNvSpPr txBox="1"/>
          <p:nvPr/>
        </p:nvSpPr>
        <p:spPr>
          <a:xfrm>
            <a:off x="784560" y="106018"/>
            <a:ext cx="8491961" cy="484748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OS </a:t>
            </a:r>
            <a:r>
              <a:rPr lang="pt-BR" sz="2800" b="1" dirty="0" err="1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nV’s</a:t>
            </a: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 de BIG DATA E SEUS DESAFIOS</a:t>
            </a:r>
          </a:p>
        </p:txBody>
      </p:sp>
    </p:spTree>
    <p:extLst>
      <p:ext uri="{BB962C8B-B14F-4D97-AF65-F5344CB8AC3E}">
        <p14:creationId xmlns:p14="http://schemas.microsoft.com/office/powerpoint/2010/main" val="3308895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7ACC6D-BEB3-4F17-B75D-6452A413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Agenda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80BFFD-29A9-4441-BF2A-D79FBC419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altLang="pt-BR" sz="2400" dirty="0"/>
              <a:t>Dos Dados às Decisões</a:t>
            </a:r>
          </a:p>
          <a:p>
            <a:r>
              <a:rPr lang="pt-BR" altLang="pt-BR" sz="2400" dirty="0"/>
              <a:t>BI, </a:t>
            </a:r>
            <a:r>
              <a:rPr lang="pt-BR" altLang="pt-BR" sz="2400" dirty="0" err="1"/>
              <a:t>BigData</a:t>
            </a:r>
            <a:r>
              <a:rPr lang="pt-BR" altLang="pt-BR" sz="2400" dirty="0"/>
              <a:t>, </a:t>
            </a:r>
            <a:r>
              <a:rPr lang="pt-BR" altLang="pt-BR" sz="2400" dirty="0" err="1"/>
              <a:t>Machine</a:t>
            </a:r>
            <a:r>
              <a:rPr lang="pt-BR" altLang="pt-BR" sz="2400" dirty="0"/>
              <a:t> Learning, </a:t>
            </a:r>
            <a:r>
              <a:rPr lang="pt-BR" altLang="pt-BR" sz="2400" dirty="0" err="1"/>
              <a:t>IoT</a:t>
            </a:r>
            <a:r>
              <a:rPr lang="pt-BR" altLang="pt-BR" sz="2400" dirty="0"/>
              <a:t>...</a:t>
            </a:r>
          </a:p>
          <a:p>
            <a:r>
              <a:rPr lang="pt-BR" altLang="pt-BR" sz="2400" dirty="0"/>
              <a:t>Os </a:t>
            </a:r>
            <a:r>
              <a:rPr lang="pt-BR" altLang="pt-BR" sz="2400" dirty="0" err="1"/>
              <a:t>Vs</a:t>
            </a:r>
            <a:r>
              <a:rPr lang="pt-BR" altLang="pt-BR" sz="2400" dirty="0"/>
              <a:t>, mas do ponto de vista da tecnologia (sem MKT)</a:t>
            </a:r>
          </a:p>
          <a:p>
            <a:r>
              <a:rPr lang="pt-BR" altLang="pt-BR" sz="2400" dirty="0"/>
              <a:t>Desafios Tecnológicos e de Negócio</a:t>
            </a:r>
          </a:p>
          <a:p>
            <a:r>
              <a:rPr lang="pt-BR" altLang="pt-BR" sz="2400" dirty="0"/>
              <a:t>Mas, o que o Mercado quer? Data Lake é a resposta?</a:t>
            </a:r>
          </a:p>
        </p:txBody>
      </p:sp>
    </p:spTree>
    <p:extLst>
      <p:ext uri="{BB962C8B-B14F-4D97-AF65-F5344CB8AC3E}">
        <p14:creationId xmlns:p14="http://schemas.microsoft.com/office/powerpoint/2010/main" val="13823919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/>
        </p:nvSpPr>
        <p:spPr>
          <a:xfrm>
            <a:off x="5285542" y="1916833"/>
            <a:ext cx="3520912" cy="1385443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 TI:</a:t>
            </a:r>
          </a:p>
          <a:p>
            <a:pPr marL="214313" indent="-214313" eaLnBrk="0" fontAlgn="base" hangingPunct="0">
              <a:spcAft>
                <a:spcPct val="0"/>
              </a:spcAft>
              <a:buClr>
                <a:srgbClr val="FFFFFF"/>
              </a:buClr>
              <a:buSzPct val="100000"/>
              <a:buFont typeface="Arial"/>
              <a:buChar char="•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Velocidade com que os dados são gerados frente à capacidade de processá-los.</a:t>
            </a:r>
          </a:p>
          <a:p>
            <a:pPr eaLnBrk="0" fontAlgn="base" hangingPunct="0">
              <a:spcAft>
                <a:spcPct val="0"/>
              </a:spcAft>
              <a:defRPr/>
            </a:pPr>
            <a:endParaRPr sz="1600" b="1" dirty="0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Shape 195"/>
          <p:cNvSpPr/>
          <p:nvPr/>
        </p:nvSpPr>
        <p:spPr>
          <a:xfrm>
            <a:off x="5285543" y="3915122"/>
            <a:ext cx="3520911" cy="1458094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 o Negócio:</a:t>
            </a:r>
          </a:p>
          <a:p>
            <a:pPr marL="214313" indent="-214313" eaLnBrk="0" fontAlgn="base" hangingPunct="0">
              <a:spcAft>
                <a:spcPct val="0"/>
              </a:spcAft>
              <a:buClr>
                <a:srgbClr val="FFFFFF"/>
              </a:buClr>
              <a:buSzPct val="100000"/>
              <a:buFont typeface="Arial"/>
              <a:buChar char="•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necessidade de maior Velocidade na obtenção das Informações que apoiem a tomada de decisão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8784B23C-0584-4103-A96D-8A236D708B22}"/>
              </a:ext>
            </a:extLst>
          </p:cNvPr>
          <p:cNvGrpSpPr/>
          <p:nvPr/>
        </p:nvGrpSpPr>
        <p:grpSpPr>
          <a:xfrm>
            <a:off x="2182521" y="2305912"/>
            <a:ext cx="2813665" cy="2818048"/>
            <a:chOff x="658520" y="2305912"/>
            <a:chExt cx="2813665" cy="2818048"/>
          </a:xfrm>
        </p:grpSpPr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6FDD3386-072F-47B2-9EDD-95B484DFFFDF}"/>
                </a:ext>
              </a:extLst>
            </p:cNvPr>
            <p:cNvGrpSpPr/>
            <p:nvPr/>
          </p:nvGrpSpPr>
          <p:grpSpPr>
            <a:xfrm>
              <a:off x="746812" y="2305912"/>
              <a:ext cx="2725373" cy="2818048"/>
              <a:chOff x="746812" y="2305912"/>
              <a:chExt cx="2725373" cy="2818048"/>
            </a:xfrm>
          </p:grpSpPr>
          <p:sp>
            <p:nvSpPr>
              <p:cNvPr id="197" name="Shape 197"/>
              <p:cNvSpPr/>
              <p:nvPr/>
            </p:nvSpPr>
            <p:spPr>
              <a:xfrm>
                <a:off x="895900" y="2454886"/>
                <a:ext cx="2406517" cy="2406517"/>
              </a:xfrm>
              <a:prstGeom prst="pie">
                <a:avLst>
                  <a:gd name="adj1" fmla="val 16200000"/>
                  <a:gd name="adj2" fmla="val 2052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98" name="Shape 198"/>
              <p:cNvSpPr txBox="1"/>
              <p:nvPr/>
            </p:nvSpPr>
            <p:spPr>
              <a:xfrm>
                <a:off x="2028467" y="2859410"/>
                <a:ext cx="1031365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Variedade</a:t>
                </a:r>
              </a:p>
            </p:txBody>
          </p:sp>
          <p:sp>
            <p:nvSpPr>
              <p:cNvPr id="199" name="Shape 199"/>
              <p:cNvSpPr/>
              <p:nvPr/>
            </p:nvSpPr>
            <p:spPr>
              <a:xfrm>
                <a:off x="916527" y="2519060"/>
                <a:ext cx="2406517" cy="2406517"/>
              </a:xfrm>
              <a:prstGeom prst="pie">
                <a:avLst>
                  <a:gd name="adj1" fmla="val 20520000"/>
                  <a:gd name="adj2" fmla="val 324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200" name="Shape 200"/>
              <p:cNvSpPr txBox="1"/>
              <p:nvPr/>
            </p:nvSpPr>
            <p:spPr>
              <a:xfrm>
                <a:off x="2466439" y="3618610"/>
                <a:ext cx="71622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Volume</a:t>
                </a:r>
              </a:p>
            </p:txBody>
          </p:sp>
          <p:sp>
            <p:nvSpPr>
              <p:cNvPr id="201" name="Shape 201"/>
              <p:cNvSpPr/>
              <p:nvPr/>
            </p:nvSpPr>
            <p:spPr>
              <a:xfrm>
                <a:off x="862094" y="2576862"/>
                <a:ext cx="2406517" cy="2406517"/>
              </a:xfrm>
              <a:prstGeom prst="pie">
                <a:avLst>
                  <a:gd name="adj1" fmla="val 3240000"/>
                  <a:gd name="adj2" fmla="val 756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202" name="Shape 202"/>
              <p:cNvSpPr txBox="1"/>
              <p:nvPr/>
            </p:nvSpPr>
            <p:spPr>
              <a:xfrm>
                <a:off x="1664266" y="4267154"/>
                <a:ext cx="849869" cy="6302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Velocidade</a:t>
                </a:r>
              </a:p>
            </p:txBody>
          </p:sp>
          <p:sp>
            <p:nvSpPr>
              <p:cNvPr id="203" name="Shape 203"/>
              <p:cNvSpPr/>
              <p:nvPr/>
            </p:nvSpPr>
            <p:spPr>
              <a:xfrm>
                <a:off x="807661" y="2519060"/>
                <a:ext cx="2406517" cy="2406517"/>
              </a:xfrm>
              <a:prstGeom prst="pie">
                <a:avLst>
                  <a:gd name="adj1" fmla="val 7560000"/>
                  <a:gd name="adj2" fmla="val 1188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204" name="Shape 204"/>
              <p:cNvSpPr txBox="1"/>
              <p:nvPr/>
            </p:nvSpPr>
            <p:spPr>
              <a:xfrm>
                <a:off x="948041" y="3618610"/>
                <a:ext cx="88765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Veracidade</a:t>
                </a:r>
              </a:p>
            </p:txBody>
          </p:sp>
          <p:sp>
            <p:nvSpPr>
              <p:cNvPr id="205" name="Shape 205"/>
              <p:cNvSpPr/>
              <p:nvPr/>
            </p:nvSpPr>
            <p:spPr>
              <a:xfrm>
                <a:off x="828288" y="2454886"/>
                <a:ext cx="2406517" cy="2406517"/>
              </a:xfrm>
              <a:prstGeom prst="pie">
                <a:avLst>
                  <a:gd name="adj1" fmla="val 11880000"/>
                  <a:gd name="adj2" fmla="val 1620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206" name="Shape 206"/>
              <p:cNvSpPr txBox="1"/>
              <p:nvPr/>
            </p:nvSpPr>
            <p:spPr>
              <a:xfrm>
                <a:off x="1205883" y="2859410"/>
                <a:ext cx="773522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Valor</a:t>
                </a:r>
              </a:p>
            </p:txBody>
          </p:sp>
          <p:sp>
            <p:nvSpPr>
              <p:cNvPr id="207" name="Shape 207"/>
              <p:cNvSpPr/>
              <p:nvPr/>
            </p:nvSpPr>
            <p:spPr>
              <a:xfrm>
                <a:off x="746812" y="2305912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5" y="4067"/>
                    </a:moveTo>
                    <a:lnTo>
                      <a:pt x="60005" y="4067"/>
                    </a:lnTo>
                    <a:cubicBezTo>
                      <a:pt x="82390" y="4069"/>
                      <a:pt x="102619" y="17418"/>
                      <a:pt x="111424" y="37999"/>
                    </a:cubicBezTo>
                    <a:lnTo>
                      <a:pt x="115280" y="36746"/>
                    </a:lnTo>
                    <a:lnTo>
                      <a:pt x="110292" y="43657"/>
                    </a:lnTo>
                    <a:lnTo>
                      <a:pt x="101740" y="41146"/>
                    </a:lnTo>
                    <a:lnTo>
                      <a:pt x="105594" y="39894"/>
                    </a:lnTo>
                    <a:lnTo>
                      <a:pt x="105594" y="39894"/>
                    </a:lnTo>
                    <a:cubicBezTo>
                      <a:pt x="97628" y="21829"/>
                      <a:pt x="79748" y="10171"/>
                      <a:pt x="60004" y="10169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208" name="Shape 208"/>
              <p:cNvSpPr/>
              <p:nvPr/>
            </p:nvSpPr>
            <p:spPr>
              <a:xfrm>
                <a:off x="767719" y="2370065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3194" y="42715"/>
                    </a:moveTo>
                    <a:cubicBezTo>
                      <a:pt x="120114" y="64009"/>
                      <a:pt x="113667" y="87378"/>
                      <a:pt x="96809" y="102113"/>
                    </a:cubicBezTo>
                    <a:lnTo>
                      <a:pt x="99192" y="105393"/>
                    </a:lnTo>
                    <a:lnTo>
                      <a:pt x="91079" y="102784"/>
                    </a:lnTo>
                    <a:lnTo>
                      <a:pt x="90825" y="93874"/>
                    </a:lnTo>
                    <a:lnTo>
                      <a:pt x="93206" y="97153"/>
                    </a:lnTo>
                    <a:lnTo>
                      <a:pt x="93206" y="97153"/>
                    </a:lnTo>
                    <a:cubicBezTo>
                      <a:pt x="107930" y="83994"/>
                      <a:pt x="113494" y="63381"/>
                      <a:pt x="107391" y="4460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209" name="Shape 209"/>
              <p:cNvSpPr/>
              <p:nvPr/>
            </p:nvSpPr>
            <p:spPr>
              <a:xfrm>
                <a:off x="747277" y="2419494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2880" y="105247"/>
                    </a:moveTo>
                    <a:cubicBezTo>
                      <a:pt x="74766" y="118410"/>
                      <a:pt x="50547" y="119502"/>
                      <a:pt x="31322" y="108021"/>
                    </a:cubicBezTo>
                    <a:lnTo>
                      <a:pt x="28939" y="111301"/>
                    </a:lnTo>
                    <a:lnTo>
                      <a:pt x="28913" y="102779"/>
                    </a:lnTo>
                    <a:lnTo>
                      <a:pt x="37308" y="99784"/>
                    </a:lnTo>
                    <a:lnTo>
                      <a:pt x="34925" y="103062"/>
                    </a:lnTo>
                    <a:lnTo>
                      <a:pt x="34925" y="103062"/>
                    </a:lnTo>
                    <a:cubicBezTo>
                      <a:pt x="51992" y="112999"/>
                      <a:pt x="73317" y="111920"/>
                      <a:pt x="89293" y="100311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10" name="Shape 210"/>
            <p:cNvSpPr/>
            <p:nvPr/>
          </p:nvSpPr>
          <p:spPr>
            <a:xfrm>
              <a:off x="658520" y="2370065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7127" y="105253"/>
                  </a:moveTo>
                  <a:cubicBezTo>
                    <a:pt x="9012" y="92093"/>
                    <a:pt x="490" y="69399"/>
                    <a:pt x="5466" y="47569"/>
                  </a:cubicBezTo>
                  <a:lnTo>
                    <a:pt x="1610" y="46316"/>
                  </a:lnTo>
                  <a:lnTo>
                    <a:pt x="9706" y="43657"/>
                  </a:lnTo>
                  <a:lnTo>
                    <a:pt x="15150" y="50716"/>
                  </a:lnTo>
                  <a:lnTo>
                    <a:pt x="11296" y="49463"/>
                  </a:lnTo>
                  <a:lnTo>
                    <a:pt x="11296" y="49463"/>
                  </a:lnTo>
                  <a:cubicBezTo>
                    <a:pt x="7120" y="68764"/>
                    <a:pt x="14736" y="88710"/>
                    <a:pt x="30713" y="100316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1" name="Shape 211"/>
            <p:cNvSpPr/>
            <p:nvPr/>
          </p:nvSpPr>
          <p:spPr>
            <a:xfrm>
              <a:off x="679426" y="2305912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805" y="42714"/>
                  </a:moveTo>
                  <a:cubicBezTo>
                    <a:pt x="13723" y="21424"/>
                    <a:pt x="32669" y="6310"/>
                    <a:pt x="54964" y="4294"/>
                  </a:cubicBezTo>
                  <a:lnTo>
                    <a:pt x="54963" y="240"/>
                  </a:lnTo>
                  <a:lnTo>
                    <a:pt x="59995" y="7118"/>
                  </a:lnTo>
                  <a:lnTo>
                    <a:pt x="54965" y="14477"/>
                  </a:lnTo>
                  <a:lnTo>
                    <a:pt x="54964" y="10424"/>
                  </a:lnTo>
                  <a:lnTo>
                    <a:pt x="54964" y="10424"/>
                  </a:lnTo>
                  <a:cubicBezTo>
                    <a:pt x="35322" y="12419"/>
                    <a:pt x="18710" y="25823"/>
                    <a:pt x="12608" y="44599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2" name="Shape 137">
            <a:extLst>
              <a:ext uri="{FF2B5EF4-FFF2-40B4-BE49-F238E27FC236}">
                <a16:creationId xmlns:a16="http://schemas.microsoft.com/office/drawing/2014/main" id="{63213D3D-F4BB-4564-8FD5-EC58C40054E2}"/>
              </a:ext>
            </a:extLst>
          </p:cNvPr>
          <p:cNvSpPr txBox="1"/>
          <p:nvPr/>
        </p:nvSpPr>
        <p:spPr>
          <a:xfrm>
            <a:off x="784560" y="106018"/>
            <a:ext cx="8491961" cy="484748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OS </a:t>
            </a:r>
            <a:r>
              <a:rPr lang="pt-BR" sz="2800" b="1" dirty="0" err="1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nV’s</a:t>
            </a: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 de BIG DATA E SEUS DESAFIOS</a:t>
            </a:r>
          </a:p>
        </p:txBody>
      </p:sp>
    </p:spTree>
    <p:extLst>
      <p:ext uri="{BB962C8B-B14F-4D97-AF65-F5344CB8AC3E}">
        <p14:creationId xmlns:p14="http://schemas.microsoft.com/office/powerpoint/2010/main" val="89286681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/>
        </p:nvSpPr>
        <p:spPr>
          <a:xfrm>
            <a:off x="5663953" y="1421603"/>
            <a:ext cx="3790573" cy="1817491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 TI:</a:t>
            </a:r>
          </a:p>
          <a:p>
            <a:pPr marL="214313" indent="-214313" eaLnBrk="0" fontAlgn="base" hangingPunct="0">
              <a:spcAft>
                <a:spcPct val="0"/>
              </a:spcAft>
              <a:buClr>
                <a:srgbClr val="FFFFFF"/>
              </a:buClr>
              <a:buSzPct val="100000"/>
              <a:buFont typeface="Arial"/>
              <a:buChar char="•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necessidade constante de análise em tempo real da Veracidade do dado, que inclui validar sua autenticidade, origem e atualidade, tornando-os dados íntegros</a:t>
            </a:r>
          </a:p>
        </p:txBody>
      </p:sp>
      <p:sp>
        <p:nvSpPr>
          <p:cNvPr id="239" name="Shape 239"/>
          <p:cNvSpPr/>
          <p:nvPr/>
        </p:nvSpPr>
        <p:spPr>
          <a:xfrm>
            <a:off x="5663953" y="3933056"/>
            <a:ext cx="3790573" cy="1818134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 o Negócio:</a:t>
            </a:r>
          </a:p>
          <a:p>
            <a:pPr marL="214313" indent="-214313" eaLnBrk="0" fontAlgn="base" hangingPunct="0">
              <a:spcAft>
                <a:spcPct val="0"/>
              </a:spcAft>
              <a:buClr>
                <a:srgbClr val="FFFFFF"/>
              </a:buClr>
              <a:buSzPct val="100000"/>
              <a:buFont typeface="Arial"/>
              <a:buChar char="•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Ter informações confiáveis, o que só é possível pela Veracidade dos dados que a gerou. Sem isto, as decisões tomadas podem causar prejuízos de proporções até mesmo catastróficas.</a:t>
            </a:r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EFE3F43B-3432-44C2-B405-7B3350A0D066}"/>
              </a:ext>
            </a:extLst>
          </p:cNvPr>
          <p:cNvGrpSpPr/>
          <p:nvPr/>
        </p:nvGrpSpPr>
        <p:grpSpPr>
          <a:xfrm>
            <a:off x="2182521" y="2305912"/>
            <a:ext cx="2813665" cy="2818048"/>
            <a:chOff x="658520" y="2305912"/>
            <a:chExt cx="2813665" cy="2818048"/>
          </a:xfrm>
        </p:grpSpPr>
        <p:grpSp>
          <p:nvGrpSpPr>
            <p:cNvPr id="28" name="Agrupar 27">
              <a:extLst>
                <a:ext uri="{FF2B5EF4-FFF2-40B4-BE49-F238E27FC236}">
                  <a16:creationId xmlns:a16="http://schemas.microsoft.com/office/drawing/2014/main" id="{E7368CCA-E1FA-4692-93F8-0BFB9385F5A9}"/>
                </a:ext>
              </a:extLst>
            </p:cNvPr>
            <p:cNvGrpSpPr/>
            <p:nvPr/>
          </p:nvGrpSpPr>
          <p:grpSpPr>
            <a:xfrm>
              <a:off x="746812" y="2305912"/>
              <a:ext cx="2725373" cy="2818048"/>
              <a:chOff x="746812" y="2305912"/>
              <a:chExt cx="2725373" cy="2818048"/>
            </a:xfrm>
          </p:grpSpPr>
          <p:sp>
            <p:nvSpPr>
              <p:cNvPr id="31" name="Shape 197">
                <a:extLst>
                  <a:ext uri="{FF2B5EF4-FFF2-40B4-BE49-F238E27FC236}">
                    <a16:creationId xmlns:a16="http://schemas.microsoft.com/office/drawing/2014/main" id="{E49CDD3A-5D7B-4334-8873-224FE76AA3A8}"/>
                  </a:ext>
                </a:extLst>
              </p:cNvPr>
              <p:cNvSpPr/>
              <p:nvPr/>
            </p:nvSpPr>
            <p:spPr>
              <a:xfrm>
                <a:off x="895900" y="2454886"/>
                <a:ext cx="2406517" cy="2406517"/>
              </a:xfrm>
              <a:prstGeom prst="pie">
                <a:avLst>
                  <a:gd name="adj1" fmla="val 16200000"/>
                  <a:gd name="adj2" fmla="val 2052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2" name="Shape 198">
                <a:extLst>
                  <a:ext uri="{FF2B5EF4-FFF2-40B4-BE49-F238E27FC236}">
                    <a16:creationId xmlns:a16="http://schemas.microsoft.com/office/drawing/2014/main" id="{75E0BECD-AE4F-409D-98AF-39776EA8756B}"/>
                  </a:ext>
                </a:extLst>
              </p:cNvPr>
              <p:cNvSpPr txBox="1"/>
              <p:nvPr/>
            </p:nvSpPr>
            <p:spPr>
              <a:xfrm>
                <a:off x="2028467" y="2859410"/>
                <a:ext cx="1031365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Variedade</a:t>
                </a:r>
              </a:p>
            </p:txBody>
          </p:sp>
          <p:sp>
            <p:nvSpPr>
              <p:cNvPr id="33" name="Shape 199">
                <a:extLst>
                  <a:ext uri="{FF2B5EF4-FFF2-40B4-BE49-F238E27FC236}">
                    <a16:creationId xmlns:a16="http://schemas.microsoft.com/office/drawing/2014/main" id="{C06D4CCB-A61F-4673-91B6-B61EBE3CD045}"/>
                  </a:ext>
                </a:extLst>
              </p:cNvPr>
              <p:cNvSpPr/>
              <p:nvPr/>
            </p:nvSpPr>
            <p:spPr>
              <a:xfrm>
                <a:off x="916527" y="2519060"/>
                <a:ext cx="2406517" cy="2406517"/>
              </a:xfrm>
              <a:prstGeom prst="pie">
                <a:avLst>
                  <a:gd name="adj1" fmla="val 20520000"/>
                  <a:gd name="adj2" fmla="val 324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4" name="Shape 200">
                <a:extLst>
                  <a:ext uri="{FF2B5EF4-FFF2-40B4-BE49-F238E27FC236}">
                    <a16:creationId xmlns:a16="http://schemas.microsoft.com/office/drawing/2014/main" id="{A2CCC133-B5FF-4F2D-8133-D163142D5F14}"/>
                  </a:ext>
                </a:extLst>
              </p:cNvPr>
              <p:cNvSpPr txBox="1"/>
              <p:nvPr/>
            </p:nvSpPr>
            <p:spPr>
              <a:xfrm>
                <a:off x="2466439" y="3618610"/>
                <a:ext cx="71622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Volume</a:t>
                </a:r>
              </a:p>
            </p:txBody>
          </p:sp>
          <p:sp>
            <p:nvSpPr>
              <p:cNvPr id="35" name="Shape 201">
                <a:extLst>
                  <a:ext uri="{FF2B5EF4-FFF2-40B4-BE49-F238E27FC236}">
                    <a16:creationId xmlns:a16="http://schemas.microsoft.com/office/drawing/2014/main" id="{8860D2CD-88B9-4701-B670-31E120112E1D}"/>
                  </a:ext>
                </a:extLst>
              </p:cNvPr>
              <p:cNvSpPr/>
              <p:nvPr/>
            </p:nvSpPr>
            <p:spPr>
              <a:xfrm>
                <a:off x="862094" y="2576862"/>
                <a:ext cx="2406517" cy="2406517"/>
              </a:xfrm>
              <a:prstGeom prst="pie">
                <a:avLst>
                  <a:gd name="adj1" fmla="val 3240000"/>
                  <a:gd name="adj2" fmla="val 756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6" name="Shape 202">
                <a:extLst>
                  <a:ext uri="{FF2B5EF4-FFF2-40B4-BE49-F238E27FC236}">
                    <a16:creationId xmlns:a16="http://schemas.microsoft.com/office/drawing/2014/main" id="{C78BCED2-87B6-43C4-9AAF-ED19B8AC76B8}"/>
                  </a:ext>
                </a:extLst>
              </p:cNvPr>
              <p:cNvSpPr txBox="1"/>
              <p:nvPr/>
            </p:nvSpPr>
            <p:spPr>
              <a:xfrm>
                <a:off x="1664266" y="4267154"/>
                <a:ext cx="849869" cy="6302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Velocidade</a:t>
                </a:r>
              </a:p>
            </p:txBody>
          </p:sp>
          <p:sp>
            <p:nvSpPr>
              <p:cNvPr id="37" name="Shape 203">
                <a:extLst>
                  <a:ext uri="{FF2B5EF4-FFF2-40B4-BE49-F238E27FC236}">
                    <a16:creationId xmlns:a16="http://schemas.microsoft.com/office/drawing/2014/main" id="{A07BD9AF-067D-4CEE-BA0B-2804B2A91F3E}"/>
                  </a:ext>
                </a:extLst>
              </p:cNvPr>
              <p:cNvSpPr/>
              <p:nvPr/>
            </p:nvSpPr>
            <p:spPr>
              <a:xfrm>
                <a:off x="807661" y="2519060"/>
                <a:ext cx="2406517" cy="2406517"/>
              </a:xfrm>
              <a:prstGeom prst="pie">
                <a:avLst>
                  <a:gd name="adj1" fmla="val 7560000"/>
                  <a:gd name="adj2" fmla="val 1188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8" name="Shape 204">
                <a:extLst>
                  <a:ext uri="{FF2B5EF4-FFF2-40B4-BE49-F238E27FC236}">
                    <a16:creationId xmlns:a16="http://schemas.microsoft.com/office/drawing/2014/main" id="{431C5BCD-81CF-4730-A19F-BF6E0B091525}"/>
                  </a:ext>
                </a:extLst>
              </p:cNvPr>
              <p:cNvSpPr txBox="1"/>
              <p:nvPr/>
            </p:nvSpPr>
            <p:spPr>
              <a:xfrm>
                <a:off x="948041" y="3618610"/>
                <a:ext cx="88765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Veracidade</a:t>
                </a:r>
              </a:p>
            </p:txBody>
          </p:sp>
          <p:sp>
            <p:nvSpPr>
              <p:cNvPr id="39" name="Shape 205">
                <a:extLst>
                  <a:ext uri="{FF2B5EF4-FFF2-40B4-BE49-F238E27FC236}">
                    <a16:creationId xmlns:a16="http://schemas.microsoft.com/office/drawing/2014/main" id="{FBD9AFCA-5F5F-49E7-80D4-5120697C9D7C}"/>
                  </a:ext>
                </a:extLst>
              </p:cNvPr>
              <p:cNvSpPr/>
              <p:nvPr/>
            </p:nvSpPr>
            <p:spPr>
              <a:xfrm>
                <a:off x="828288" y="2454886"/>
                <a:ext cx="2406517" cy="2406517"/>
              </a:xfrm>
              <a:prstGeom prst="pie">
                <a:avLst>
                  <a:gd name="adj1" fmla="val 11880000"/>
                  <a:gd name="adj2" fmla="val 1620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0" name="Shape 206">
                <a:extLst>
                  <a:ext uri="{FF2B5EF4-FFF2-40B4-BE49-F238E27FC236}">
                    <a16:creationId xmlns:a16="http://schemas.microsoft.com/office/drawing/2014/main" id="{16ED3233-DF5B-47C8-8419-EB58BE76A53F}"/>
                  </a:ext>
                </a:extLst>
              </p:cNvPr>
              <p:cNvSpPr txBox="1"/>
              <p:nvPr/>
            </p:nvSpPr>
            <p:spPr>
              <a:xfrm>
                <a:off x="1205883" y="2859410"/>
                <a:ext cx="773522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Valor</a:t>
                </a:r>
              </a:p>
            </p:txBody>
          </p:sp>
          <p:sp>
            <p:nvSpPr>
              <p:cNvPr id="41" name="Shape 207">
                <a:extLst>
                  <a:ext uri="{FF2B5EF4-FFF2-40B4-BE49-F238E27FC236}">
                    <a16:creationId xmlns:a16="http://schemas.microsoft.com/office/drawing/2014/main" id="{8ABEBE7A-B952-4E6C-ADBA-10FEB6D024F4}"/>
                  </a:ext>
                </a:extLst>
              </p:cNvPr>
              <p:cNvSpPr/>
              <p:nvPr/>
            </p:nvSpPr>
            <p:spPr>
              <a:xfrm>
                <a:off x="746812" y="2305912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5" y="4067"/>
                    </a:moveTo>
                    <a:lnTo>
                      <a:pt x="60005" y="4067"/>
                    </a:lnTo>
                    <a:cubicBezTo>
                      <a:pt x="82390" y="4069"/>
                      <a:pt x="102619" y="17418"/>
                      <a:pt x="111424" y="37999"/>
                    </a:cubicBezTo>
                    <a:lnTo>
                      <a:pt x="115280" y="36746"/>
                    </a:lnTo>
                    <a:lnTo>
                      <a:pt x="110292" y="43657"/>
                    </a:lnTo>
                    <a:lnTo>
                      <a:pt x="101740" y="41146"/>
                    </a:lnTo>
                    <a:lnTo>
                      <a:pt x="105594" y="39894"/>
                    </a:lnTo>
                    <a:lnTo>
                      <a:pt x="105594" y="39894"/>
                    </a:lnTo>
                    <a:cubicBezTo>
                      <a:pt x="97628" y="21829"/>
                      <a:pt x="79748" y="10171"/>
                      <a:pt x="60004" y="10169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2" name="Shape 208">
                <a:extLst>
                  <a:ext uri="{FF2B5EF4-FFF2-40B4-BE49-F238E27FC236}">
                    <a16:creationId xmlns:a16="http://schemas.microsoft.com/office/drawing/2014/main" id="{D00ECA86-7345-463F-9144-9C823C066BDA}"/>
                  </a:ext>
                </a:extLst>
              </p:cNvPr>
              <p:cNvSpPr/>
              <p:nvPr/>
            </p:nvSpPr>
            <p:spPr>
              <a:xfrm>
                <a:off x="767719" y="2370065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3194" y="42715"/>
                    </a:moveTo>
                    <a:cubicBezTo>
                      <a:pt x="120114" y="64009"/>
                      <a:pt x="113667" y="87378"/>
                      <a:pt x="96809" y="102113"/>
                    </a:cubicBezTo>
                    <a:lnTo>
                      <a:pt x="99192" y="105393"/>
                    </a:lnTo>
                    <a:lnTo>
                      <a:pt x="91079" y="102784"/>
                    </a:lnTo>
                    <a:lnTo>
                      <a:pt x="90825" y="93874"/>
                    </a:lnTo>
                    <a:lnTo>
                      <a:pt x="93206" y="97153"/>
                    </a:lnTo>
                    <a:lnTo>
                      <a:pt x="93206" y="97153"/>
                    </a:lnTo>
                    <a:cubicBezTo>
                      <a:pt x="107930" y="83994"/>
                      <a:pt x="113494" y="63381"/>
                      <a:pt x="107391" y="4460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3" name="Shape 209">
                <a:extLst>
                  <a:ext uri="{FF2B5EF4-FFF2-40B4-BE49-F238E27FC236}">
                    <a16:creationId xmlns:a16="http://schemas.microsoft.com/office/drawing/2014/main" id="{F51E8845-085A-418F-B439-74BFDFD74975}"/>
                  </a:ext>
                </a:extLst>
              </p:cNvPr>
              <p:cNvSpPr/>
              <p:nvPr/>
            </p:nvSpPr>
            <p:spPr>
              <a:xfrm>
                <a:off x="747277" y="2419494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2880" y="105247"/>
                    </a:moveTo>
                    <a:cubicBezTo>
                      <a:pt x="74766" y="118410"/>
                      <a:pt x="50547" y="119502"/>
                      <a:pt x="31322" y="108021"/>
                    </a:cubicBezTo>
                    <a:lnTo>
                      <a:pt x="28939" y="111301"/>
                    </a:lnTo>
                    <a:lnTo>
                      <a:pt x="28913" y="102779"/>
                    </a:lnTo>
                    <a:lnTo>
                      <a:pt x="37308" y="99784"/>
                    </a:lnTo>
                    <a:lnTo>
                      <a:pt x="34925" y="103062"/>
                    </a:lnTo>
                    <a:lnTo>
                      <a:pt x="34925" y="103062"/>
                    </a:lnTo>
                    <a:cubicBezTo>
                      <a:pt x="51992" y="112999"/>
                      <a:pt x="73317" y="111920"/>
                      <a:pt x="89293" y="100311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9" name="Shape 210">
              <a:extLst>
                <a:ext uri="{FF2B5EF4-FFF2-40B4-BE49-F238E27FC236}">
                  <a16:creationId xmlns:a16="http://schemas.microsoft.com/office/drawing/2014/main" id="{581A138B-19AB-4294-BDE9-D644C9E5E687}"/>
                </a:ext>
              </a:extLst>
            </p:cNvPr>
            <p:cNvSpPr/>
            <p:nvPr/>
          </p:nvSpPr>
          <p:spPr>
            <a:xfrm>
              <a:off x="658520" y="2370065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7127" y="105253"/>
                  </a:moveTo>
                  <a:cubicBezTo>
                    <a:pt x="9012" y="92093"/>
                    <a:pt x="490" y="69399"/>
                    <a:pt x="5466" y="47569"/>
                  </a:cubicBezTo>
                  <a:lnTo>
                    <a:pt x="1610" y="46316"/>
                  </a:lnTo>
                  <a:lnTo>
                    <a:pt x="9706" y="43657"/>
                  </a:lnTo>
                  <a:lnTo>
                    <a:pt x="15150" y="50716"/>
                  </a:lnTo>
                  <a:lnTo>
                    <a:pt x="11296" y="49463"/>
                  </a:lnTo>
                  <a:lnTo>
                    <a:pt x="11296" y="49463"/>
                  </a:lnTo>
                  <a:cubicBezTo>
                    <a:pt x="7120" y="68764"/>
                    <a:pt x="14736" y="88710"/>
                    <a:pt x="30713" y="100316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0" name="Shape 211">
              <a:extLst>
                <a:ext uri="{FF2B5EF4-FFF2-40B4-BE49-F238E27FC236}">
                  <a16:creationId xmlns:a16="http://schemas.microsoft.com/office/drawing/2014/main" id="{B508310A-364A-4749-BC51-42322ABE91EB}"/>
                </a:ext>
              </a:extLst>
            </p:cNvPr>
            <p:cNvSpPr/>
            <p:nvPr/>
          </p:nvSpPr>
          <p:spPr>
            <a:xfrm>
              <a:off x="679426" y="2305912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805" y="42714"/>
                  </a:moveTo>
                  <a:cubicBezTo>
                    <a:pt x="13723" y="21424"/>
                    <a:pt x="32669" y="6310"/>
                    <a:pt x="54964" y="4294"/>
                  </a:cubicBezTo>
                  <a:lnTo>
                    <a:pt x="54963" y="240"/>
                  </a:lnTo>
                  <a:lnTo>
                    <a:pt x="59995" y="7118"/>
                  </a:lnTo>
                  <a:lnTo>
                    <a:pt x="54965" y="14477"/>
                  </a:lnTo>
                  <a:lnTo>
                    <a:pt x="54964" y="10424"/>
                  </a:lnTo>
                  <a:lnTo>
                    <a:pt x="54964" y="10424"/>
                  </a:lnTo>
                  <a:cubicBezTo>
                    <a:pt x="35322" y="12419"/>
                    <a:pt x="18710" y="25823"/>
                    <a:pt x="12608" y="44599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2" name="Shape 137">
            <a:extLst>
              <a:ext uri="{FF2B5EF4-FFF2-40B4-BE49-F238E27FC236}">
                <a16:creationId xmlns:a16="http://schemas.microsoft.com/office/drawing/2014/main" id="{3E5B918B-744F-4CDB-B7EC-4BC0932BFFB0}"/>
              </a:ext>
            </a:extLst>
          </p:cNvPr>
          <p:cNvSpPr txBox="1"/>
          <p:nvPr/>
        </p:nvSpPr>
        <p:spPr>
          <a:xfrm>
            <a:off x="784560" y="106018"/>
            <a:ext cx="8491961" cy="484748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OS </a:t>
            </a:r>
            <a:r>
              <a:rPr lang="pt-BR" sz="2800" b="1" dirty="0" err="1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nV’s</a:t>
            </a: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 de BIG DATA E SEUS DESAFIOS</a:t>
            </a:r>
          </a:p>
        </p:txBody>
      </p:sp>
    </p:spTree>
    <p:extLst>
      <p:ext uri="{BB962C8B-B14F-4D97-AF65-F5344CB8AC3E}">
        <p14:creationId xmlns:p14="http://schemas.microsoft.com/office/powerpoint/2010/main" val="4221507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Agrupar 26">
            <a:extLst>
              <a:ext uri="{FF2B5EF4-FFF2-40B4-BE49-F238E27FC236}">
                <a16:creationId xmlns:a16="http://schemas.microsoft.com/office/drawing/2014/main" id="{EFE3F43B-3432-44C2-B405-7B3350A0D066}"/>
              </a:ext>
            </a:extLst>
          </p:cNvPr>
          <p:cNvGrpSpPr/>
          <p:nvPr/>
        </p:nvGrpSpPr>
        <p:grpSpPr>
          <a:xfrm>
            <a:off x="2182521" y="2305912"/>
            <a:ext cx="2813665" cy="2818048"/>
            <a:chOff x="658520" y="2305912"/>
            <a:chExt cx="2813665" cy="2818048"/>
          </a:xfrm>
        </p:grpSpPr>
        <p:grpSp>
          <p:nvGrpSpPr>
            <p:cNvPr id="28" name="Agrupar 27">
              <a:extLst>
                <a:ext uri="{FF2B5EF4-FFF2-40B4-BE49-F238E27FC236}">
                  <a16:creationId xmlns:a16="http://schemas.microsoft.com/office/drawing/2014/main" id="{E7368CCA-E1FA-4692-93F8-0BFB9385F5A9}"/>
                </a:ext>
              </a:extLst>
            </p:cNvPr>
            <p:cNvGrpSpPr/>
            <p:nvPr/>
          </p:nvGrpSpPr>
          <p:grpSpPr>
            <a:xfrm>
              <a:off x="746812" y="2305912"/>
              <a:ext cx="2725373" cy="2818048"/>
              <a:chOff x="746812" y="2305912"/>
              <a:chExt cx="2725373" cy="2818048"/>
            </a:xfrm>
          </p:grpSpPr>
          <p:sp>
            <p:nvSpPr>
              <p:cNvPr id="31" name="Shape 197">
                <a:extLst>
                  <a:ext uri="{FF2B5EF4-FFF2-40B4-BE49-F238E27FC236}">
                    <a16:creationId xmlns:a16="http://schemas.microsoft.com/office/drawing/2014/main" id="{E49CDD3A-5D7B-4334-8873-224FE76AA3A8}"/>
                  </a:ext>
                </a:extLst>
              </p:cNvPr>
              <p:cNvSpPr/>
              <p:nvPr/>
            </p:nvSpPr>
            <p:spPr>
              <a:xfrm>
                <a:off x="895900" y="2454886"/>
                <a:ext cx="2406517" cy="2406517"/>
              </a:xfrm>
              <a:prstGeom prst="pie">
                <a:avLst>
                  <a:gd name="adj1" fmla="val 16200000"/>
                  <a:gd name="adj2" fmla="val 2052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2" name="Shape 198">
                <a:extLst>
                  <a:ext uri="{FF2B5EF4-FFF2-40B4-BE49-F238E27FC236}">
                    <a16:creationId xmlns:a16="http://schemas.microsoft.com/office/drawing/2014/main" id="{75E0BECD-AE4F-409D-98AF-39776EA8756B}"/>
                  </a:ext>
                </a:extLst>
              </p:cNvPr>
              <p:cNvSpPr txBox="1"/>
              <p:nvPr/>
            </p:nvSpPr>
            <p:spPr>
              <a:xfrm>
                <a:off x="2028467" y="2859410"/>
                <a:ext cx="1031365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Variedade</a:t>
                </a:r>
              </a:p>
            </p:txBody>
          </p:sp>
          <p:sp>
            <p:nvSpPr>
              <p:cNvPr id="33" name="Shape 199">
                <a:extLst>
                  <a:ext uri="{FF2B5EF4-FFF2-40B4-BE49-F238E27FC236}">
                    <a16:creationId xmlns:a16="http://schemas.microsoft.com/office/drawing/2014/main" id="{C06D4CCB-A61F-4673-91B6-B61EBE3CD045}"/>
                  </a:ext>
                </a:extLst>
              </p:cNvPr>
              <p:cNvSpPr/>
              <p:nvPr/>
            </p:nvSpPr>
            <p:spPr>
              <a:xfrm>
                <a:off x="916527" y="2519060"/>
                <a:ext cx="2406517" cy="2406517"/>
              </a:xfrm>
              <a:prstGeom prst="pie">
                <a:avLst>
                  <a:gd name="adj1" fmla="val 20520000"/>
                  <a:gd name="adj2" fmla="val 324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4" name="Shape 200">
                <a:extLst>
                  <a:ext uri="{FF2B5EF4-FFF2-40B4-BE49-F238E27FC236}">
                    <a16:creationId xmlns:a16="http://schemas.microsoft.com/office/drawing/2014/main" id="{A2CCC133-B5FF-4F2D-8133-D163142D5F14}"/>
                  </a:ext>
                </a:extLst>
              </p:cNvPr>
              <p:cNvSpPr txBox="1"/>
              <p:nvPr/>
            </p:nvSpPr>
            <p:spPr>
              <a:xfrm>
                <a:off x="2466439" y="3618610"/>
                <a:ext cx="71622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Volume</a:t>
                </a:r>
              </a:p>
            </p:txBody>
          </p:sp>
          <p:sp>
            <p:nvSpPr>
              <p:cNvPr id="35" name="Shape 201">
                <a:extLst>
                  <a:ext uri="{FF2B5EF4-FFF2-40B4-BE49-F238E27FC236}">
                    <a16:creationId xmlns:a16="http://schemas.microsoft.com/office/drawing/2014/main" id="{8860D2CD-88B9-4701-B670-31E120112E1D}"/>
                  </a:ext>
                </a:extLst>
              </p:cNvPr>
              <p:cNvSpPr/>
              <p:nvPr/>
            </p:nvSpPr>
            <p:spPr>
              <a:xfrm>
                <a:off x="862094" y="2576862"/>
                <a:ext cx="2406517" cy="2406517"/>
              </a:xfrm>
              <a:prstGeom prst="pie">
                <a:avLst>
                  <a:gd name="adj1" fmla="val 3240000"/>
                  <a:gd name="adj2" fmla="val 756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6" name="Shape 202">
                <a:extLst>
                  <a:ext uri="{FF2B5EF4-FFF2-40B4-BE49-F238E27FC236}">
                    <a16:creationId xmlns:a16="http://schemas.microsoft.com/office/drawing/2014/main" id="{C78BCED2-87B6-43C4-9AAF-ED19B8AC76B8}"/>
                  </a:ext>
                </a:extLst>
              </p:cNvPr>
              <p:cNvSpPr txBox="1"/>
              <p:nvPr/>
            </p:nvSpPr>
            <p:spPr>
              <a:xfrm>
                <a:off x="1664266" y="4267154"/>
                <a:ext cx="849869" cy="6302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Velocidade</a:t>
                </a:r>
              </a:p>
            </p:txBody>
          </p:sp>
          <p:sp>
            <p:nvSpPr>
              <p:cNvPr id="37" name="Shape 203">
                <a:extLst>
                  <a:ext uri="{FF2B5EF4-FFF2-40B4-BE49-F238E27FC236}">
                    <a16:creationId xmlns:a16="http://schemas.microsoft.com/office/drawing/2014/main" id="{A07BD9AF-067D-4CEE-BA0B-2804B2A91F3E}"/>
                  </a:ext>
                </a:extLst>
              </p:cNvPr>
              <p:cNvSpPr/>
              <p:nvPr/>
            </p:nvSpPr>
            <p:spPr>
              <a:xfrm>
                <a:off x="807661" y="2519060"/>
                <a:ext cx="2406517" cy="2406517"/>
              </a:xfrm>
              <a:prstGeom prst="pie">
                <a:avLst>
                  <a:gd name="adj1" fmla="val 7560000"/>
                  <a:gd name="adj2" fmla="val 1188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8" name="Shape 204">
                <a:extLst>
                  <a:ext uri="{FF2B5EF4-FFF2-40B4-BE49-F238E27FC236}">
                    <a16:creationId xmlns:a16="http://schemas.microsoft.com/office/drawing/2014/main" id="{431C5BCD-81CF-4730-A19F-BF6E0B091525}"/>
                  </a:ext>
                </a:extLst>
              </p:cNvPr>
              <p:cNvSpPr txBox="1"/>
              <p:nvPr/>
            </p:nvSpPr>
            <p:spPr>
              <a:xfrm>
                <a:off x="948041" y="3618610"/>
                <a:ext cx="88765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Veracidade</a:t>
                </a:r>
              </a:p>
            </p:txBody>
          </p:sp>
          <p:sp>
            <p:nvSpPr>
              <p:cNvPr id="39" name="Shape 205">
                <a:extLst>
                  <a:ext uri="{FF2B5EF4-FFF2-40B4-BE49-F238E27FC236}">
                    <a16:creationId xmlns:a16="http://schemas.microsoft.com/office/drawing/2014/main" id="{FBD9AFCA-5F5F-49E7-80D4-5120697C9D7C}"/>
                  </a:ext>
                </a:extLst>
              </p:cNvPr>
              <p:cNvSpPr/>
              <p:nvPr/>
            </p:nvSpPr>
            <p:spPr>
              <a:xfrm>
                <a:off x="828288" y="2454886"/>
                <a:ext cx="2406517" cy="2406517"/>
              </a:xfrm>
              <a:prstGeom prst="pie">
                <a:avLst>
                  <a:gd name="adj1" fmla="val 11880000"/>
                  <a:gd name="adj2" fmla="val 1620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0" name="Shape 206">
                <a:extLst>
                  <a:ext uri="{FF2B5EF4-FFF2-40B4-BE49-F238E27FC236}">
                    <a16:creationId xmlns:a16="http://schemas.microsoft.com/office/drawing/2014/main" id="{16ED3233-DF5B-47C8-8419-EB58BE76A53F}"/>
                  </a:ext>
                </a:extLst>
              </p:cNvPr>
              <p:cNvSpPr txBox="1"/>
              <p:nvPr/>
            </p:nvSpPr>
            <p:spPr>
              <a:xfrm>
                <a:off x="1205883" y="2859410"/>
                <a:ext cx="773522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Valor</a:t>
                </a:r>
              </a:p>
            </p:txBody>
          </p:sp>
          <p:sp>
            <p:nvSpPr>
              <p:cNvPr id="41" name="Shape 207">
                <a:extLst>
                  <a:ext uri="{FF2B5EF4-FFF2-40B4-BE49-F238E27FC236}">
                    <a16:creationId xmlns:a16="http://schemas.microsoft.com/office/drawing/2014/main" id="{8ABEBE7A-B952-4E6C-ADBA-10FEB6D024F4}"/>
                  </a:ext>
                </a:extLst>
              </p:cNvPr>
              <p:cNvSpPr/>
              <p:nvPr/>
            </p:nvSpPr>
            <p:spPr>
              <a:xfrm>
                <a:off x="746812" y="2305912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5" y="4067"/>
                    </a:moveTo>
                    <a:lnTo>
                      <a:pt x="60005" y="4067"/>
                    </a:lnTo>
                    <a:cubicBezTo>
                      <a:pt x="82390" y="4069"/>
                      <a:pt x="102619" y="17418"/>
                      <a:pt x="111424" y="37999"/>
                    </a:cubicBezTo>
                    <a:lnTo>
                      <a:pt x="115280" y="36746"/>
                    </a:lnTo>
                    <a:lnTo>
                      <a:pt x="110292" y="43657"/>
                    </a:lnTo>
                    <a:lnTo>
                      <a:pt x="101740" y="41146"/>
                    </a:lnTo>
                    <a:lnTo>
                      <a:pt x="105594" y="39894"/>
                    </a:lnTo>
                    <a:lnTo>
                      <a:pt x="105594" y="39894"/>
                    </a:lnTo>
                    <a:cubicBezTo>
                      <a:pt x="97628" y="21829"/>
                      <a:pt x="79748" y="10171"/>
                      <a:pt x="60004" y="10169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2" name="Shape 208">
                <a:extLst>
                  <a:ext uri="{FF2B5EF4-FFF2-40B4-BE49-F238E27FC236}">
                    <a16:creationId xmlns:a16="http://schemas.microsoft.com/office/drawing/2014/main" id="{D00ECA86-7345-463F-9144-9C823C066BDA}"/>
                  </a:ext>
                </a:extLst>
              </p:cNvPr>
              <p:cNvSpPr/>
              <p:nvPr/>
            </p:nvSpPr>
            <p:spPr>
              <a:xfrm>
                <a:off x="767719" y="2370065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3194" y="42715"/>
                    </a:moveTo>
                    <a:cubicBezTo>
                      <a:pt x="120114" y="64009"/>
                      <a:pt x="113667" y="87378"/>
                      <a:pt x="96809" y="102113"/>
                    </a:cubicBezTo>
                    <a:lnTo>
                      <a:pt x="99192" y="105393"/>
                    </a:lnTo>
                    <a:lnTo>
                      <a:pt x="91079" y="102784"/>
                    </a:lnTo>
                    <a:lnTo>
                      <a:pt x="90825" y="93874"/>
                    </a:lnTo>
                    <a:lnTo>
                      <a:pt x="93206" y="97153"/>
                    </a:lnTo>
                    <a:lnTo>
                      <a:pt x="93206" y="97153"/>
                    </a:lnTo>
                    <a:cubicBezTo>
                      <a:pt x="107930" y="83994"/>
                      <a:pt x="113494" y="63381"/>
                      <a:pt x="107391" y="4460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3" name="Shape 209">
                <a:extLst>
                  <a:ext uri="{FF2B5EF4-FFF2-40B4-BE49-F238E27FC236}">
                    <a16:creationId xmlns:a16="http://schemas.microsoft.com/office/drawing/2014/main" id="{F51E8845-085A-418F-B439-74BFDFD74975}"/>
                  </a:ext>
                </a:extLst>
              </p:cNvPr>
              <p:cNvSpPr/>
              <p:nvPr/>
            </p:nvSpPr>
            <p:spPr>
              <a:xfrm>
                <a:off x="747277" y="2419494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2880" y="105247"/>
                    </a:moveTo>
                    <a:cubicBezTo>
                      <a:pt x="74766" y="118410"/>
                      <a:pt x="50547" y="119502"/>
                      <a:pt x="31322" y="108021"/>
                    </a:cubicBezTo>
                    <a:lnTo>
                      <a:pt x="28939" y="111301"/>
                    </a:lnTo>
                    <a:lnTo>
                      <a:pt x="28913" y="102779"/>
                    </a:lnTo>
                    <a:lnTo>
                      <a:pt x="37308" y="99784"/>
                    </a:lnTo>
                    <a:lnTo>
                      <a:pt x="34925" y="103062"/>
                    </a:lnTo>
                    <a:lnTo>
                      <a:pt x="34925" y="103062"/>
                    </a:lnTo>
                    <a:cubicBezTo>
                      <a:pt x="51992" y="112999"/>
                      <a:pt x="73317" y="111920"/>
                      <a:pt x="89293" y="100311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9" name="Shape 210">
              <a:extLst>
                <a:ext uri="{FF2B5EF4-FFF2-40B4-BE49-F238E27FC236}">
                  <a16:creationId xmlns:a16="http://schemas.microsoft.com/office/drawing/2014/main" id="{581A138B-19AB-4294-BDE9-D644C9E5E687}"/>
                </a:ext>
              </a:extLst>
            </p:cNvPr>
            <p:cNvSpPr/>
            <p:nvPr/>
          </p:nvSpPr>
          <p:spPr>
            <a:xfrm>
              <a:off x="658520" y="2370065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7127" y="105253"/>
                  </a:moveTo>
                  <a:cubicBezTo>
                    <a:pt x="9012" y="92093"/>
                    <a:pt x="490" y="69399"/>
                    <a:pt x="5466" y="47569"/>
                  </a:cubicBezTo>
                  <a:lnTo>
                    <a:pt x="1610" y="46316"/>
                  </a:lnTo>
                  <a:lnTo>
                    <a:pt x="9706" y="43657"/>
                  </a:lnTo>
                  <a:lnTo>
                    <a:pt x="15150" y="50716"/>
                  </a:lnTo>
                  <a:lnTo>
                    <a:pt x="11296" y="49463"/>
                  </a:lnTo>
                  <a:lnTo>
                    <a:pt x="11296" y="49463"/>
                  </a:lnTo>
                  <a:cubicBezTo>
                    <a:pt x="7120" y="68764"/>
                    <a:pt x="14736" y="88710"/>
                    <a:pt x="30713" y="100316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0" name="Shape 211">
              <a:extLst>
                <a:ext uri="{FF2B5EF4-FFF2-40B4-BE49-F238E27FC236}">
                  <a16:creationId xmlns:a16="http://schemas.microsoft.com/office/drawing/2014/main" id="{B508310A-364A-4749-BC51-42322ABE91EB}"/>
                </a:ext>
              </a:extLst>
            </p:cNvPr>
            <p:cNvSpPr/>
            <p:nvPr/>
          </p:nvSpPr>
          <p:spPr>
            <a:xfrm>
              <a:off x="679426" y="2305912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805" y="42714"/>
                  </a:moveTo>
                  <a:cubicBezTo>
                    <a:pt x="13723" y="21424"/>
                    <a:pt x="32669" y="6310"/>
                    <a:pt x="54964" y="4294"/>
                  </a:cubicBezTo>
                  <a:lnTo>
                    <a:pt x="54963" y="240"/>
                  </a:lnTo>
                  <a:lnTo>
                    <a:pt x="59995" y="7118"/>
                  </a:lnTo>
                  <a:lnTo>
                    <a:pt x="54965" y="14477"/>
                  </a:lnTo>
                  <a:lnTo>
                    <a:pt x="54964" y="10424"/>
                  </a:lnTo>
                  <a:lnTo>
                    <a:pt x="54964" y="10424"/>
                  </a:lnTo>
                  <a:cubicBezTo>
                    <a:pt x="35322" y="12419"/>
                    <a:pt x="18710" y="25823"/>
                    <a:pt x="12608" y="44599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</p:grpSp>
      <p:pic>
        <p:nvPicPr>
          <p:cNvPr id="2" name="Imagem 1">
            <a:extLst>
              <a:ext uri="{FF2B5EF4-FFF2-40B4-BE49-F238E27FC236}">
                <a16:creationId xmlns:a16="http://schemas.microsoft.com/office/drawing/2014/main" id="{F500E9E2-5F52-4EA8-BEA0-ED0AEBFCF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5542" y="1040714"/>
            <a:ext cx="5015064" cy="4668755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C2EE97CA-732F-4D53-949D-DDFA3DE71874}"/>
              </a:ext>
            </a:extLst>
          </p:cNvPr>
          <p:cNvSpPr/>
          <p:nvPr/>
        </p:nvSpPr>
        <p:spPr>
          <a:xfrm>
            <a:off x="2359332" y="3444358"/>
            <a:ext cx="755712" cy="923330"/>
          </a:xfrm>
          <a:prstGeom prst="rect">
            <a:avLst/>
          </a:prstGeom>
          <a:noFill/>
          <a:effectLst>
            <a:outerShdw blurRad="50800" dist="50800" dir="5400000" sx="97000" sy="97000" algn="ctr" rotWithShape="0">
              <a:srgbClr val="000000">
                <a:alpha val="10000"/>
              </a:srgbClr>
            </a:outerShdw>
          </a:effectLst>
        </p:spPr>
        <p:txBody>
          <a:bodyPr wrap="square" lIns="91440" tIns="45720" rIns="91440" bIns="45720">
            <a:spAutoFit/>
            <a:scene3d>
              <a:camera prst="isometricLeftDown"/>
              <a:lightRig rig="threePt" dir="t"/>
            </a:scene3d>
          </a:bodyPr>
          <a:lstStyle/>
          <a:p>
            <a:pPr algn="ctr"/>
            <a:r>
              <a:rPr lang="pt-BR" sz="5400" dirty="0">
                <a:ln w="0">
                  <a:solidFill>
                    <a:srgbClr val="FF0000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22" name="Shape 137">
            <a:extLst>
              <a:ext uri="{FF2B5EF4-FFF2-40B4-BE49-F238E27FC236}">
                <a16:creationId xmlns:a16="http://schemas.microsoft.com/office/drawing/2014/main" id="{DCC555CE-DC16-4AD6-8590-0B59B75868DC}"/>
              </a:ext>
            </a:extLst>
          </p:cNvPr>
          <p:cNvSpPr txBox="1"/>
          <p:nvPr/>
        </p:nvSpPr>
        <p:spPr>
          <a:xfrm>
            <a:off x="784560" y="106018"/>
            <a:ext cx="8491961" cy="484748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OS </a:t>
            </a:r>
            <a:r>
              <a:rPr lang="pt-BR" sz="2800" b="1" dirty="0" err="1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nV’s</a:t>
            </a: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 de BIG DATA E SEUS DESAFIOS</a:t>
            </a:r>
          </a:p>
        </p:txBody>
      </p:sp>
    </p:spTree>
    <p:extLst>
      <p:ext uri="{BB962C8B-B14F-4D97-AF65-F5344CB8AC3E}">
        <p14:creationId xmlns:p14="http://schemas.microsoft.com/office/powerpoint/2010/main" val="2691335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/>
        </p:nvSpPr>
        <p:spPr>
          <a:xfrm>
            <a:off x="5231905" y="1484785"/>
            <a:ext cx="3574549" cy="1817491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 TI:</a:t>
            </a:r>
          </a:p>
          <a:p>
            <a:pPr marL="214313" indent="-214313" eaLnBrk="0" fontAlgn="base" hangingPunct="0">
              <a:spcAft>
                <a:spcPct val="0"/>
              </a:spcAft>
              <a:buClr>
                <a:srgbClr val="FFFFFF"/>
              </a:buClr>
              <a:buSzPct val="100000"/>
              <a:buFont typeface="Arial"/>
              <a:buChar char="•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Conseguir que as tecnologias de banco de dados existentes agregarem Valor</a:t>
            </a:r>
          </a:p>
          <a:p>
            <a:pPr eaLnBrk="0" fontAlgn="base" hangingPunct="0">
              <a:spcAft>
                <a:spcPct val="0"/>
              </a:spcAft>
              <a:defRPr/>
            </a:pPr>
            <a:endParaRPr sz="1600" b="1" dirty="0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Shape 251"/>
          <p:cNvSpPr/>
          <p:nvPr/>
        </p:nvSpPr>
        <p:spPr>
          <a:xfrm>
            <a:off x="5231905" y="3915122"/>
            <a:ext cx="3574549" cy="1530102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 o Negócio:</a:t>
            </a:r>
          </a:p>
          <a:p>
            <a:pPr marL="214313" indent="-214313" eaLnBrk="0" fontAlgn="base" hangingPunct="0">
              <a:spcAft>
                <a:spcPct val="0"/>
              </a:spcAft>
              <a:buClr>
                <a:srgbClr val="FFFFFF"/>
              </a:buClr>
              <a:buSzPct val="100000"/>
              <a:buFont typeface="Arial"/>
              <a:buChar char="•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Entender o real Valor das informações obtidas  para o Negocio</a:t>
            </a:r>
          </a:p>
          <a:p>
            <a:pPr eaLnBrk="0" fontAlgn="base" hangingPunct="0">
              <a:spcAft>
                <a:spcPct val="0"/>
              </a:spcAft>
              <a:defRPr/>
            </a:pPr>
            <a:endParaRPr sz="16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1DAEB7F2-5D04-4D54-AFE2-E546184EBC7F}"/>
              </a:ext>
            </a:extLst>
          </p:cNvPr>
          <p:cNvGrpSpPr/>
          <p:nvPr/>
        </p:nvGrpSpPr>
        <p:grpSpPr>
          <a:xfrm>
            <a:off x="2182521" y="2305912"/>
            <a:ext cx="2813665" cy="2818048"/>
            <a:chOff x="658520" y="2305912"/>
            <a:chExt cx="2813665" cy="2818048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8F4DC139-2035-424F-A202-3EAD0608D2A1}"/>
                </a:ext>
              </a:extLst>
            </p:cNvPr>
            <p:cNvGrpSpPr/>
            <p:nvPr/>
          </p:nvGrpSpPr>
          <p:grpSpPr>
            <a:xfrm>
              <a:off x="746812" y="2305912"/>
              <a:ext cx="2725373" cy="2818048"/>
              <a:chOff x="746812" y="2305912"/>
              <a:chExt cx="2725373" cy="2818048"/>
            </a:xfrm>
          </p:grpSpPr>
          <p:sp>
            <p:nvSpPr>
              <p:cNvPr id="35" name="Shape 197">
                <a:extLst>
                  <a:ext uri="{FF2B5EF4-FFF2-40B4-BE49-F238E27FC236}">
                    <a16:creationId xmlns:a16="http://schemas.microsoft.com/office/drawing/2014/main" id="{E61EC7F9-EB5C-4554-9CDF-8687C1B576DB}"/>
                  </a:ext>
                </a:extLst>
              </p:cNvPr>
              <p:cNvSpPr/>
              <p:nvPr/>
            </p:nvSpPr>
            <p:spPr>
              <a:xfrm>
                <a:off x="895900" y="2454886"/>
                <a:ext cx="2406517" cy="2406517"/>
              </a:xfrm>
              <a:prstGeom prst="pie">
                <a:avLst>
                  <a:gd name="adj1" fmla="val 16200000"/>
                  <a:gd name="adj2" fmla="val 2052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6" name="Shape 198">
                <a:extLst>
                  <a:ext uri="{FF2B5EF4-FFF2-40B4-BE49-F238E27FC236}">
                    <a16:creationId xmlns:a16="http://schemas.microsoft.com/office/drawing/2014/main" id="{F4F079E1-C85A-4C31-AC44-3707BC845A24}"/>
                  </a:ext>
                </a:extLst>
              </p:cNvPr>
              <p:cNvSpPr txBox="1"/>
              <p:nvPr/>
            </p:nvSpPr>
            <p:spPr>
              <a:xfrm>
                <a:off x="2028467" y="2859410"/>
                <a:ext cx="1031365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Variedade</a:t>
                </a:r>
              </a:p>
            </p:txBody>
          </p:sp>
          <p:sp>
            <p:nvSpPr>
              <p:cNvPr id="37" name="Shape 199">
                <a:extLst>
                  <a:ext uri="{FF2B5EF4-FFF2-40B4-BE49-F238E27FC236}">
                    <a16:creationId xmlns:a16="http://schemas.microsoft.com/office/drawing/2014/main" id="{CBBE7A22-624A-4149-8B11-4F525EF6700C}"/>
                  </a:ext>
                </a:extLst>
              </p:cNvPr>
              <p:cNvSpPr/>
              <p:nvPr/>
            </p:nvSpPr>
            <p:spPr>
              <a:xfrm>
                <a:off x="916527" y="2519060"/>
                <a:ext cx="2406517" cy="2406517"/>
              </a:xfrm>
              <a:prstGeom prst="pie">
                <a:avLst>
                  <a:gd name="adj1" fmla="val 20520000"/>
                  <a:gd name="adj2" fmla="val 324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8" name="Shape 200">
                <a:extLst>
                  <a:ext uri="{FF2B5EF4-FFF2-40B4-BE49-F238E27FC236}">
                    <a16:creationId xmlns:a16="http://schemas.microsoft.com/office/drawing/2014/main" id="{7E39A9B2-46F4-4E6D-A42D-A486AD488FEB}"/>
                  </a:ext>
                </a:extLst>
              </p:cNvPr>
              <p:cNvSpPr txBox="1"/>
              <p:nvPr/>
            </p:nvSpPr>
            <p:spPr>
              <a:xfrm>
                <a:off x="2466439" y="3618610"/>
                <a:ext cx="71622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Volume</a:t>
                </a:r>
              </a:p>
            </p:txBody>
          </p:sp>
          <p:sp>
            <p:nvSpPr>
              <p:cNvPr id="39" name="Shape 201">
                <a:extLst>
                  <a:ext uri="{FF2B5EF4-FFF2-40B4-BE49-F238E27FC236}">
                    <a16:creationId xmlns:a16="http://schemas.microsoft.com/office/drawing/2014/main" id="{9589F1A5-3939-4B80-AC4F-CA33D0FEF072}"/>
                  </a:ext>
                </a:extLst>
              </p:cNvPr>
              <p:cNvSpPr/>
              <p:nvPr/>
            </p:nvSpPr>
            <p:spPr>
              <a:xfrm>
                <a:off x="862094" y="2576862"/>
                <a:ext cx="2406517" cy="2406517"/>
              </a:xfrm>
              <a:prstGeom prst="pie">
                <a:avLst>
                  <a:gd name="adj1" fmla="val 3240000"/>
                  <a:gd name="adj2" fmla="val 756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0" name="Shape 202">
                <a:extLst>
                  <a:ext uri="{FF2B5EF4-FFF2-40B4-BE49-F238E27FC236}">
                    <a16:creationId xmlns:a16="http://schemas.microsoft.com/office/drawing/2014/main" id="{4079DCF0-89D5-4E3A-8C0C-F6DFBF90888A}"/>
                  </a:ext>
                </a:extLst>
              </p:cNvPr>
              <p:cNvSpPr txBox="1"/>
              <p:nvPr/>
            </p:nvSpPr>
            <p:spPr>
              <a:xfrm>
                <a:off x="1664266" y="4267154"/>
                <a:ext cx="849869" cy="6302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Velocidade</a:t>
                </a:r>
              </a:p>
            </p:txBody>
          </p:sp>
          <p:sp>
            <p:nvSpPr>
              <p:cNvPr id="41" name="Shape 203">
                <a:extLst>
                  <a:ext uri="{FF2B5EF4-FFF2-40B4-BE49-F238E27FC236}">
                    <a16:creationId xmlns:a16="http://schemas.microsoft.com/office/drawing/2014/main" id="{1BE42348-0710-424F-94CC-45D57B17F188}"/>
                  </a:ext>
                </a:extLst>
              </p:cNvPr>
              <p:cNvSpPr/>
              <p:nvPr/>
            </p:nvSpPr>
            <p:spPr>
              <a:xfrm>
                <a:off x="807661" y="2519060"/>
                <a:ext cx="2406517" cy="2406517"/>
              </a:xfrm>
              <a:prstGeom prst="pie">
                <a:avLst>
                  <a:gd name="adj1" fmla="val 7560000"/>
                  <a:gd name="adj2" fmla="val 1188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2" name="Shape 204">
                <a:extLst>
                  <a:ext uri="{FF2B5EF4-FFF2-40B4-BE49-F238E27FC236}">
                    <a16:creationId xmlns:a16="http://schemas.microsoft.com/office/drawing/2014/main" id="{C50459CE-66EE-432B-A718-CF748D453823}"/>
                  </a:ext>
                </a:extLst>
              </p:cNvPr>
              <p:cNvSpPr txBox="1"/>
              <p:nvPr/>
            </p:nvSpPr>
            <p:spPr>
              <a:xfrm>
                <a:off x="948041" y="3618610"/>
                <a:ext cx="887655" cy="5729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Veracidade</a:t>
                </a:r>
              </a:p>
            </p:txBody>
          </p:sp>
          <p:sp>
            <p:nvSpPr>
              <p:cNvPr id="43" name="Shape 205">
                <a:extLst>
                  <a:ext uri="{FF2B5EF4-FFF2-40B4-BE49-F238E27FC236}">
                    <a16:creationId xmlns:a16="http://schemas.microsoft.com/office/drawing/2014/main" id="{C9E8D70E-30E0-4384-8648-4DDC34BCDB48}"/>
                  </a:ext>
                </a:extLst>
              </p:cNvPr>
              <p:cNvSpPr/>
              <p:nvPr/>
            </p:nvSpPr>
            <p:spPr>
              <a:xfrm>
                <a:off x="828288" y="2454886"/>
                <a:ext cx="2406517" cy="2406517"/>
              </a:xfrm>
              <a:prstGeom prst="pie">
                <a:avLst>
                  <a:gd name="adj1" fmla="val 11880000"/>
                  <a:gd name="adj2" fmla="val 16200000"/>
                </a:avLst>
              </a:prstGeom>
              <a:solidFill>
                <a:srgbClr val="F29090"/>
              </a:solidFill>
              <a:ln w="12700" cap="flat" cmpd="sng">
                <a:solidFill>
                  <a:schemeClr val="lt1"/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4" name="Shape 206">
                <a:extLst>
                  <a:ext uri="{FF2B5EF4-FFF2-40B4-BE49-F238E27FC236}">
                    <a16:creationId xmlns:a16="http://schemas.microsoft.com/office/drawing/2014/main" id="{4BACAE64-1162-49A6-B16A-0CFC41F96993}"/>
                  </a:ext>
                </a:extLst>
              </p:cNvPr>
              <p:cNvSpPr txBox="1"/>
              <p:nvPr/>
            </p:nvSpPr>
            <p:spPr>
              <a:xfrm>
                <a:off x="1205883" y="2859410"/>
                <a:ext cx="773522" cy="51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4288" tIns="14288" rIns="14288" bIns="14288" anchor="ctr" anchorCtr="0">
                <a:noAutofit/>
              </a:bodyPr>
              <a:lstStyle/>
              <a:p>
                <a:pPr algn="ctr" eaLnBrk="0" fontAlgn="base" hangingPunct="0">
                  <a:lnSpc>
                    <a:spcPct val="90000"/>
                  </a:lnSpc>
                  <a:buClr>
                    <a:srgbClr val="FFFFFF"/>
                  </a:buClr>
                  <a:buSzPct val="25000"/>
                  <a:defRPr/>
                </a:pPr>
                <a:r>
                  <a:rPr lang="pt-BR" sz="1400" b="1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Valor</a:t>
                </a:r>
              </a:p>
            </p:txBody>
          </p:sp>
          <p:sp>
            <p:nvSpPr>
              <p:cNvPr id="45" name="Shape 207">
                <a:extLst>
                  <a:ext uri="{FF2B5EF4-FFF2-40B4-BE49-F238E27FC236}">
                    <a16:creationId xmlns:a16="http://schemas.microsoft.com/office/drawing/2014/main" id="{329EC6BA-2B57-48ED-99DF-D5838ECBD408}"/>
                  </a:ext>
                </a:extLst>
              </p:cNvPr>
              <p:cNvSpPr/>
              <p:nvPr/>
            </p:nvSpPr>
            <p:spPr>
              <a:xfrm>
                <a:off x="746812" y="2305912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5" y="4067"/>
                    </a:moveTo>
                    <a:lnTo>
                      <a:pt x="60005" y="4067"/>
                    </a:lnTo>
                    <a:cubicBezTo>
                      <a:pt x="82390" y="4069"/>
                      <a:pt x="102619" y="17418"/>
                      <a:pt x="111424" y="37999"/>
                    </a:cubicBezTo>
                    <a:lnTo>
                      <a:pt x="115280" y="36746"/>
                    </a:lnTo>
                    <a:lnTo>
                      <a:pt x="110292" y="43657"/>
                    </a:lnTo>
                    <a:lnTo>
                      <a:pt x="101740" y="41146"/>
                    </a:lnTo>
                    <a:lnTo>
                      <a:pt x="105594" y="39894"/>
                    </a:lnTo>
                    <a:lnTo>
                      <a:pt x="105594" y="39894"/>
                    </a:lnTo>
                    <a:cubicBezTo>
                      <a:pt x="97628" y="21829"/>
                      <a:pt x="79748" y="10171"/>
                      <a:pt x="60004" y="10169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6" name="Shape 208">
                <a:extLst>
                  <a:ext uri="{FF2B5EF4-FFF2-40B4-BE49-F238E27FC236}">
                    <a16:creationId xmlns:a16="http://schemas.microsoft.com/office/drawing/2014/main" id="{1A21E3C0-C33B-4BD6-BDCA-14C9195D7192}"/>
                  </a:ext>
                </a:extLst>
              </p:cNvPr>
              <p:cNvSpPr/>
              <p:nvPr/>
            </p:nvSpPr>
            <p:spPr>
              <a:xfrm>
                <a:off x="767719" y="2370065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3194" y="42715"/>
                    </a:moveTo>
                    <a:cubicBezTo>
                      <a:pt x="120114" y="64009"/>
                      <a:pt x="113667" y="87378"/>
                      <a:pt x="96809" y="102113"/>
                    </a:cubicBezTo>
                    <a:lnTo>
                      <a:pt x="99192" y="105393"/>
                    </a:lnTo>
                    <a:lnTo>
                      <a:pt x="91079" y="102784"/>
                    </a:lnTo>
                    <a:lnTo>
                      <a:pt x="90825" y="93874"/>
                    </a:lnTo>
                    <a:lnTo>
                      <a:pt x="93206" y="97153"/>
                    </a:lnTo>
                    <a:lnTo>
                      <a:pt x="93206" y="97153"/>
                    </a:lnTo>
                    <a:cubicBezTo>
                      <a:pt x="107930" y="83994"/>
                      <a:pt x="113494" y="63381"/>
                      <a:pt x="107391" y="4460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47" name="Shape 209">
                <a:extLst>
                  <a:ext uri="{FF2B5EF4-FFF2-40B4-BE49-F238E27FC236}">
                    <a16:creationId xmlns:a16="http://schemas.microsoft.com/office/drawing/2014/main" id="{49A49E03-E5DC-4A65-80CC-14FD108F633D}"/>
                  </a:ext>
                </a:extLst>
              </p:cNvPr>
              <p:cNvSpPr/>
              <p:nvPr/>
            </p:nvSpPr>
            <p:spPr>
              <a:xfrm>
                <a:off x="747277" y="2419494"/>
                <a:ext cx="2704466" cy="27044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2880" y="105247"/>
                    </a:moveTo>
                    <a:cubicBezTo>
                      <a:pt x="74766" y="118410"/>
                      <a:pt x="50547" y="119502"/>
                      <a:pt x="31322" y="108021"/>
                    </a:cubicBezTo>
                    <a:lnTo>
                      <a:pt x="28939" y="111301"/>
                    </a:lnTo>
                    <a:lnTo>
                      <a:pt x="28913" y="102779"/>
                    </a:lnTo>
                    <a:lnTo>
                      <a:pt x="37308" y="99784"/>
                    </a:lnTo>
                    <a:lnTo>
                      <a:pt x="34925" y="103062"/>
                    </a:lnTo>
                    <a:lnTo>
                      <a:pt x="34925" y="103062"/>
                    </a:lnTo>
                    <a:cubicBezTo>
                      <a:pt x="51992" y="112999"/>
                      <a:pt x="73317" y="111920"/>
                      <a:pt x="89293" y="100311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wrap="square" lIns="68569" tIns="68569" rIns="68569" bIns="68569" anchor="ctr" anchorCtr="0">
                <a:noAutofit/>
              </a:bodyPr>
              <a:lstStyle/>
              <a:p>
                <a:pPr eaLnBrk="0" fontAlgn="base" hangingPunct="0">
                  <a:spcAft>
                    <a:spcPct val="0"/>
                  </a:spcAft>
                  <a:defRPr/>
                </a:pPr>
                <a:endParaRPr b="1" dirty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3" name="Shape 210">
              <a:extLst>
                <a:ext uri="{FF2B5EF4-FFF2-40B4-BE49-F238E27FC236}">
                  <a16:creationId xmlns:a16="http://schemas.microsoft.com/office/drawing/2014/main" id="{EBE77D73-2825-43C6-9876-91351F841EA7}"/>
                </a:ext>
              </a:extLst>
            </p:cNvPr>
            <p:cNvSpPr/>
            <p:nvPr/>
          </p:nvSpPr>
          <p:spPr>
            <a:xfrm>
              <a:off x="658520" y="2370065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7127" y="105253"/>
                  </a:moveTo>
                  <a:cubicBezTo>
                    <a:pt x="9012" y="92093"/>
                    <a:pt x="490" y="69399"/>
                    <a:pt x="5466" y="47569"/>
                  </a:cubicBezTo>
                  <a:lnTo>
                    <a:pt x="1610" y="46316"/>
                  </a:lnTo>
                  <a:lnTo>
                    <a:pt x="9706" y="43657"/>
                  </a:lnTo>
                  <a:lnTo>
                    <a:pt x="15150" y="50716"/>
                  </a:lnTo>
                  <a:lnTo>
                    <a:pt x="11296" y="49463"/>
                  </a:lnTo>
                  <a:lnTo>
                    <a:pt x="11296" y="49463"/>
                  </a:lnTo>
                  <a:cubicBezTo>
                    <a:pt x="7120" y="68764"/>
                    <a:pt x="14736" y="88710"/>
                    <a:pt x="30713" y="100316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4" name="Shape 211">
              <a:extLst>
                <a:ext uri="{FF2B5EF4-FFF2-40B4-BE49-F238E27FC236}">
                  <a16:creationId xmlns:a16="http://schemas.microsoft.com/office/drawing/2014/main" id="{1C67572F-5661-483D-A948-1503D8A5BF63}"/>
                </a:ext>
              </a:extLst>
            </p:cNvPr>
            <p:cNvSpPr/>
            <p:nvPr/>
          </p:nvSpPr>
          <p:spPr>
            <a:xfrm>
              <a:off x="679426" y="2305912"/>
              <a:ext cx="2704466" cy="27044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805" y="42714"/>
                  </a:moveTo>
                  <a:cubicBezTo>
                    <a:pt x="13723" y="21424"/>
                    <a:pt x="32669" y="6310"/>
                    <a:pt x="54964" y="4294"/>
                  </a:cubicBezTo>
                  <a:lnTo>
                    <a:pt x="54963" y="240"/>
                  </a:lnTo>
                  <a:lnTo>
                    <a:pt x="59995" y="7118"/>
                  </a:lnTo>
                  <a:lnTo>
                    <a:pt x="54965" y="14477"/>
                  </a:lnTo>
                  <a:lnTo>
                    <a:pt x="54964" y="10424"/>
                  </a:lnTo>
                  <a:lnTo>
                    <a:pt x="54964" y="10424"/>
                  </a:lnTo>
                  <a:cubicBezTo>
                    <a:pt x="35322" y="12419"/>
                    <a:pt x="18710" y="25823"/>
                    <a:pt x="12608" y="44599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wrap="square" lIns="68569" tIns="68569" rIns="68569" bIns="68569" anchor="ctr" anchorCtr="0">
              <a:noAutofit/>
            </a:bodyPr>
            <a:lstStyle/>
            <a:p>
              <a:pPr eaLnBrk="0" fontAlgn="base" hangingPunct="0">
                <a:spcAft>
                  <a:spcPct val="0"/>
                </a:spcAft>
                <a:defRPr/>
              </a:pPr>
              <a:endParaRPr b="1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2" name="Shape 137">
            <a:extLst>
              <a:ext uri="{FF2B5EF4-FFF2-40B4-BE49-F238E27FC236}">
                <a16:creationId xmlns:a16="http://schemas.microsoft.com/office/drawing/2014/main" id="{E19FA354-F824-450C-ABEF-D9872C90D886}"/>
              </a:ext>
            </a:extLst>
          </p:cNvPr>
          <p:cNvSpPr txBox="1"/>
          <p:nvPr/>
        </p:nvSpPr>
        <p:spPr>
          <a:xfrm>
            <a:off x="784560" y="106018"/>
            <a:ext cx="8491961" cy="484748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OS </a:t>
            </a:r>
            <a:r>
              <a:rPr lang="pt-BR" sz="2800" b="1" dirty="0" err="1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nV’s</a:t>
            </a: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 de BIG DATA E SEUS DESAFIOS</a:t>
            </a:r>
          </a:p>
        </p:txBody>
      </p:sp>
    </p:spTree>
    <p:extLst>
      <p:ext uri="{BB962C8B-B14F-4D97-AF65-F5344CB8AC3E}">
        <p14:creationId xmlns:p14="http://schemas.microsoft.com/office/powerpoint/2010/main" val="3108451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2947" y="877987"/>
            <a:ext cx="5248827" cy="4525963"/>
          </a:xfrm>
          <a:prstGeom prst="rect">
            <a:avLst/>
          </a:prstGeom>
          <a:solidFill>
            <a:schemeClr val="bg1"/>
          </a:solidFill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sz="20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Pensar...</a:t>
            </a:r>
          </a:p>
          <a:p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Dados em volumes proibitivos para carga em relacionais; </a:t>
            </a:r>
          </a:p>
          <a:p>
            <a:endParaRPr lang="pt-BR" altLang="pt-BR" sz="1800" b="0" i="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Dados em formatos distintos, impraticáveis para processamento e armazenagem em  relacionais;</a:t>
            </a:r>
          </a:p>
          <a:p>
            <a:endParaRPr lang="pt-BR" altLang="pt-BR" sz="1800" b="0" i="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Dados a analisar assim que criados, impraticável dentro dos conceitos restritivos, impostos pelo mundo relacional.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EB6ECDE6-D937-4F6F-9945-A27C73B7C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125"/>
            <a:ext cx="11083212" cy="511174"/>
          </a:xfrm>
        </p:spPr>
        <p:txBody>
          <a:bodyPr>
            <a:normAutofit fontScale="90000"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800" b="1" dirty="0">
                <a:ea typeface="Calibri"/>
                <a:cs typeface="Arial" panose="020B0604020202020204" pitchFamily="34" charset="0"/>
                <a:sym typeface="Calibri"/>
              </a:rPr>
              <a:t>OS </a:t>
            </a:r>
            <a:r>
              <a:rPr lang="pt-BR" sz="4400" b="1" dirty="0">
                <a:ea typeface="Calibri"/>
                <a:cs typeface="Arial" panose="020B0604020202020204" pitchFamily="34" charset="0"/>
                <a:sym typeface="Calibri"/>
              </a:rPr>
              <a:t>3</a:t>
            </a:r>
            <a:r>
              <a:rPr lang="pt-BR" sz="2800" b="1" dirty="0">
                <a:ea typeface="Calibri"/>
                <a:cs typeface="Arial" panose="020B0604020202020204" pitchFamily="34" charset="0"/>
                <a:sym typeface="Calibri"/>
              </a:rPr>
              <a:t> </a:t>
            </a:r>
            <a:r>
              <a:rPr lang="pt-BR" sz="2800" b="1" dirty="0" err="1">
                <a:ea typeface="Calibri"/>
                <a:cs typeface="Arial" panose="020B0604020202020204" pitchFamily="34" charset="0"/>
                <a:sym typeface="Calibri"/>
              </a:rPr>
              <a:t>V’s</a:t>
            </a:r>
            <a:r>
              <a:rPr lang="pt-BR" sz="2800" b="1" dirty="0">
                <a:ea typeface="Calibri"/>
                <a:cs typeface="Arial" panose="020B0604020202020204" pitchFamily="34" charset="0"/>
                <a:sym typeface="Calibri"/>
              </a:rPr>
              <a:t> de BIG DATA E SEUS DESAFIOS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2A14BF9-58BA-4782-8CC4-5A75D972D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774" y="1235968"/>
            <a:ext cx="5293415" cy="407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911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37251" y="960645"/>
            <a:ext cx="6176005" cy="46251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348949DB-1411-4812-A177-52F74B860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Desafios Tecnológicos e de Negócio</a:t>
            </a:r>
          </a:p>
        </p:txBody>
      </p:sp>
    </p:spTree>
    <p:extLst>
      <p:ext uri="{BB962C8B-B14F-4D97-AF65-F5344CB8AC3E}">
        <p14:creationId xmlns:p14="http://schemas.microsoft.com/office/powerpoint/2010/main" val="34220604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2947" y="877987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sz="20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Péssima Qualidade dos Dados</a:t>
            </a:r>
          </a:p>
          <a:p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Dados Sujos</a:t>
            </a:r>
          </a:p>
          <a:p>
            <a:r>
              <a:rPr lang="pt-BR" altLang="pt-BR" sz="1800" b="0" i="0" kern="0" dirty="0" err="1">
                <a:latin typeface="Arial" panose="020B0604020202020204" pitchFamily="34" charset="0"/>
                <a:cs typeface="Arial" panose="020B0604020202020204" pitchFamily="34" charset="0"/>
              </a:rPr>
              <a:t>Nulls</a:t>
            </a:r>
            <a:endParaRPr lang="pt-BR" altLang="pt-BR" sz="1800" b="0" i="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Tipo de Dados Inadequados</a:t>
            </a:r>
          </a:p>
          <a:p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Para que Governança de Dados?</a:t>
            </a:r>
          </a:p>
        </p:txBody>
      </p:sp>
      <p:pic>
        <p:nvPicPr>
          <p:cNvPr id="3074" name="Picture 2" descr="Imagem relacionada">
            <a:extLst>
              <a:ext uri="{FF2B5EF4-FFF2-40B4-BE49-F238E27FC236}">
                <a16:creationId xmlns:a16="http://schemas.microsoft.com/office/drawing/2014/main" id="{C32B42EA-C683-42F5-B4C0-4A4827A7B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8460" y="1669978"/>
            <a:ext cx="5076081" cy="3194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EB6ECDE6-D937-4F6F-9945-A27C73B7C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125"/>
            <a:ext cx="11083212" cy="511174"/>
          </a:xfrm>
        </p:spPr>
        <p:txBody>
          <a:bodyPr>
            <a:normAutofit/>
          </a:bodyPr>
          <a:lstStyle/>
          <a:p>
            <a:r>
              <a:rPr lang="pt-BR" sz="2800" dirty="0"/>
              <a:t>Os Desafios Técnicos</a:t>
            </a:r>
          </a:p>
        </p:txBody>
      </p:sp>
    </p:spTree>
    <p:extLst>
      <p:ext uri="{BB962C8B-B14F-4D97-AF65-F5344CB8AC3E}">
        <p14:creationId xmlns:p14="http://schemas.microsoft.com/office/powerpoint/2010/main" val="3722098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2704" y="735772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sz="20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Como descobrir o futuro?</a:t>
            </a:r>
          </a:p>
        </p:txBody>
      </p:sp>
      <p:pic>
        <p:nvPicPr>
          <p:cNvPr id="4098" name="Picture 2" descr="Imagem relacionada">
            <a:extLst>
              <a:ext uri="{FF2B5EF4-FFF2-40B4-BE49-F238E27FC236}">
                <a16:creationId xmlns:a16="http://schemas.microsoft.com/office/drawing/2014/main" id="{EFC4FEF4-5EFD-42FB-AB87-2CCBC99D4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9567" y="1448780"/>
            <a:ext cx="7332866" cy="396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A8D85638-C386-4657-800A-EC0385B09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Desafios de Negócio</a:t>
            </a:r>
          </a:p>
        </p:txBody>
      </p:sp>
    </p:spTree>
    <p:extLst>
      <p:ext uri="{BB962C8B-B14F-4D97-AF65-F5344CB8AC3E}">
        <p14:creationId xmlns:p14="http://schemas.microsoft.com/office/powerpoint/2010/main" val="27446227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4738" y="908051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b="0" i="0" kern="0" dirty="0"/>
              <a:t>Você </a:t>
            </a:r>
            <a:r>
              <a:rPr lang="pt-BR" altLang="pt-BR" b="0" i="0" kern="0" dirty="0">
                <a:solidFill>
                  <a:srgbClr val="FF0000"/>
                </a:solidFill>
              </a:rPr>
              <a:t>NÃO</a:t>
            </a:r>
            <a:r>
              <a:rPr lang="pt-BR" altLang="pt-BR" b="0" i="0" kern="0" dirty="0"/>
              <a:t> pode descobrir o futuro!!!</a:t>
            </a:r>
          </a:p>
          <a:p>
            <a:pPr marL="0" indent="0">
              <a:buNone/>
            </a:pPr>
            <a:endParaRPr lang="pt-BR" altLang="pt-BR" b="0" i="0" kern="0" dirty="0"/>
          </a:p>
          <a:p>
            <a:pPr marL="0" indent="0">
              <a:buNone/>
            </a:pPr>
            <a:r>
              <a:rPr lang="pt-BR" altLang="pt-BR" b="0" i="0" kern="0" dirty="0"/>
              <a:t>Simples assim...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3E5D81A-D83D-4740-A83F-856EA8AC6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9913" y="652859"/>
            <a:ext cx="4121427" cy="5297090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F8077CA7-EC95-4F1C-9D29-620855C26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Desafios de Negócio</a:t>
            </a:r>
          </a:p>
        </p:txBody>
      </p:sp>
    </p:spTree>
    <p:extLst>
      <p:ext uri="{BB962C8B-B14F-4D97-AF65-F5344CB8AC3E}">
        <p14:creationId xmlns:p14="http://schemas.microsoft.com/office/powerpoint/2010/main" val="26596208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esultado de imagem para internet of things">
            <a:extLst>
              <a:ext uri="{FF2B5EF4-FFF2-40B4-BE49-F238E27FC236}">
                <a16:creationId xmlns:a16="http://schemas.microsoft.com/office/drawing/2014/main" id="{14CC11AC-7B4F-4A2F-A068-8C6BAFBA0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1014" y="1974486"/>
            <a:ext cx="69342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61" y="782314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sz="20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Dados não Estruturados</a:t>
            </a:r>
          </a:p>
          <a:p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Imagens e Vídeos</a:t>
            </a:r>
          </a:p>
          <a:p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Textos</a:t>
            </a:r>
          </a:p>
          <a:p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Geolocalização</a:t>
            </a:r>
          </a:p>
          <a:p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Redes Sociais</a:t>
            </a:r>
          </a:p>
          <a:p>
            <a:r>
              <a:rPr lang="pt-BR" altLang="pt-BR" sz="1800" b="0" i="0" kern="0" dirty="0" err="1">
                <a:latin typeface="Arial" panose="020B0604020202020204" pitchFamily="34" charset="0"/>
                <a:cs typeface="Arial" panose="020B0604020202020204" pitchFamily="34" charset="0"/>
              </a:rPr>
              <a:t>Weareables</a:t>
            </a:r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 (Internet das Coisas)</a:t>
            </a:r>
          </a:p>
          <a:p>
            <a:r>
              <a:rPr lang="pt-BR" altLang="pt-BR" sz="1800" b="0" i="0" kern="0" dirty="0">
                <a:latin typeface="Arial" panose="020B0604020202020204" pitchFamily="34" charset="0"/>
                <a:cs typeface="Arial" panose="020B0604020202020204" pitchFamily="34" charset="0"/>
              </a:rPr>
              <a:t>Máquinas e Equipamentos</a:t>
            </a:r>
          </a:p>
          <a:p>
            <a:endParaRPr lang="pt-BR" altLang="pt-BR" sz="2000" b="0" i="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33863FF8-0959-4CAF-9CDD-8DF903016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Desafios Técnicos</a:t>
            </a:r>
          </a:p>
        </p:txBody>
      </p:sp>
    </p:spTree>
    <p:extLst>
      <p:ext uri="{BB962C8B-B14F-4D97-AF65-F5344CB8AC3E}">
        <p14:creationId xmlns:p14="http://schemas.microsoft.com/office/powerpoint/2010/main" val="2021253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64973" y="751701"/>
            <a:ext cx="6870859" cy="5145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CC7CCD9-29D2-4CE8-A3FA-4392A5F47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394" y="496114"/>
            <a:ext cx="11083212" cy="511174"/>
          </a:xfrm>
        </p:spPr>
        <p:txBody>
          <a:bodyPr>
            <a:noAutofit/>
          </a:bodyPr>
          <a:lstStyle/>
          <a:p>
            <a:r>
              <a:rPr lang="pt-BR" sz="2800" dirty="0"/>
              <a:t>Dos Dados a Automação de Decisão</a:t>
            </a:r>
            <a:br>
              <a:rPr lang="pt-BR" sz="2800" dirty="0"/>
            </a:b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5315791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115" y="728429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sz="2000" i="0" kern="0" dirty="0"/>
              <a:t>Dados não Estruturados</a:t>
            </a:r>
          </a:p>
          <a:p>
            <a:endParaRPr lang="pt-BR" altLang="pt-BR" sz="2000" i="0" kern="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E70C2BF-4C7C-4912-AC6B-CBEFDC679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157" y="728429"/>
            <a:ext cx="6514728" cy="5163268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41B4ECF5-DC24-4136-B8CD-087635164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Desafios Técnicos</a:t>
            </a:r>
          </a:p>
        </p:txBody>
      </p:sp>
    </p:spTree>
    <p:extLst>
      <p:ext uri="{BB962C8B-B14F-4D97-AF65-F5344CB8AC3E}">
        <p14:creationId xmlns:p14="http://schemas.microsoft.com/office/powerpoint/2010/main" val="14603948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0375" y="720357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sz="2000" i="0" kern="0" dirty="0"/>
              <a:t>Onde estão os dados?</a:t>
            </a:r>
          </a:p>
          <a:p>
            <a:endParaRPr lang="pt-BR" altLang="pt-BR" sz="2000" i="0" kern="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F88395C-4F83-40EA-B8C0-827631B59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20" y="1075880"/>
            <a:ext cx="1944216" cy="2356866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8EEC598-578D-4F49-A15D-56EBDC7DF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39" y="3429000"/>
            <a:ext cx="3305175" cy="235267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B05D7BF-2BA9-4570-B111-5011406A1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6405" y="3189220"/>
            <a:ext cx="2190750" cy="211455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EEF2C89-DBC2-43BC-A80F-F29D3366AF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4169" y="3549038"/>
            <a:ext cx="2143125" cy="202882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0C1025B-F1A6-44CB-96B1-32E3745D38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6872" y="695818"/>
            <a:ext cx="2172277" cy="167475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FFA26F61-5D1C-4213-9E1F-40B95233F2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6405" y="1041642"/>
            <a:ext cx="1650693" cy="1640221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B27932A-70D8-4F07-9C6B-4F66567728C6}"/>
              </a:ext>
            </a:extLst>
          </p:cNvPr>
          <p:cNvSpPr txBox="1"/>
          <p:nvPr/>
        </p:nvSpPr>
        <p:spPr>
          <a:xfrm>
            <a:off x="7085667" y="2159881"/>
            <a:ext cx="1512168" cy="40011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FFF00"/>
                </a:solidFill>
              </a:rPr>
              <a:t>Turbina </a:t>
            </a:r>
          </a:p>
          <a:p>
            <a:r>
              <a:rPr lang="pt-BR" sz="1000" b="1" dirty="0">
                <a:solidFill>
                  <a:srgbClr val="FFFF00"/>
                </a:solidFill>
              </a:rPr>
              <a:t>30TB a cada 30 minutos</a:t>
            </a:r>
          </a:p>
        </p:txBody>
      </p:sp>
      <p:pic>
        <p:nvPicPr>
          <p:cNvPr id="9218" name="Picture 2" descr="Resultado de imagem para clima">
            <a:extLst>
              <a:ext uri="{FF2B5EF4-FFF2-40B4-BE49-F238E27FC236}">
                <a16:creationId xmlns:a16="http://schemas.microsoft.com/office/drawing/2014/main" id="{84C8F3B5-3140-418B-8061-A916E6C5A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3264" y="3008268"/>
            <a:ext cx="2052699" cy="135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DCE35DB7-3547-47D7-ABC3-78E6021435AA}"/>
              </a:ext>
            </a:extLst>
          </p:cNvPr>
          <p:cNvSpPr txBox="1"/>
          <p:nvPr/>
        </p:nvSpPr>
        <p:spPr>
          <a:xfrm>
            <a:off x="10462996" y="3008268"/>
            <a:ext cx="1512168" cy="338554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b="1" dirty="0">
                <a:solidFill>
                  <a:schemeClr val="bg1"/>
                </a:solidFill>
              </a:rPr>
              <a:t>Clima</a:t>
            </a:r>
          </a:p>
          <a:p>
            <a:r>
              <a:rPr lang="pt-BR" sz="800" b="1" dirty="0">
                <a:solidFill>
                  <a:schemeClr val="bg1"/>
                </a:solidFill>
              </a:rPr>
              <a:t>30PT diários nos USA</a:t>
            </a:r>
          </a:p>
        </p:txBody>
      </p:sp>
      <p:pic>
        <p:nvPicPr>
          <p:cNvPr id="9222" name="Picture 6" descr="Resultado de imagem para internet of things">
            <a:extLst>
              <a:ext uri="{FF2B5EF4-FFF2-40B4-BE49-F238E27FC236}">
                <a16:creationId xmlns:a16="http://schemas.microsoft.com/office/drawing/2014/main" id="{15E4D957-90DE-4628-9BC4-928484CA8E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213" y="932453"/>
            <a:ext cx="2442481" cy="1629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827C380A-7909-49E4-A7BB-A1AF0A48CF6B}"/>
              </a:ext>
            </a:extLst>
          </p:cNvPr>
          <p:cNvSpPr txBox="1"/>
          <p:nvPr/>
        </p:nvSpPr>
        <p:spPr>
          <a:xfrm>
            <a:off x="9481800" y="1994591"/>
            <a:ext cx="1512168" cy="40011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FFF00"/>
                </a:solidFill>
              </a:rPr>
              <a:t>Humanidade</a:t>
            </a:r>
          </a:p>
          <a:p>
            <a:r>
              <a:rPr lang="pt-BR" sz="1000" b="1" dirty="0">
                <a:solidFill>
                  <a:srgbClr val="FFFF00"/>
                </a:solidFill>
              </a:rPr>
              <a:t>29TB por segundo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28360C32-08D2-4CE8-B2C4-989B7B10E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Desafios Técnicos</a:t>
            </a:r>
          </a:p>
        </p:txBody>
      </p:sp>
    </p:spTree>
    <p:extLst>
      <p:ext uri="{BB962C8B-B14F-4D97-AF65-F5344CB8AC3E}">
        <p14:creationId xmlns:p14="http://schemas.microsoft.com/office/powerpoint/2010/main" val="9184484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7" y="692334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sz="2000" i="0" kern="0" dirty="0">
                <a:latin typeface="Arial" panose="020B0604020202020204" pitchFamily="34" charset="0"/>
                <a:cs typeface="Arial" panose="020B0604020202020204" pitchFamily="34" charset="0"/>
              </a:rPr>
              <a:t>Dados não Estruturados – DNA pelo mundo...</a:t>
            </a:r>
          </a:p>
          <a:p>
            <a:endParaRPr lang="pt-BR" altLang="pt-BR" sz="2000" i="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Resultado de imagem para ancestry dna">
            <a:extLst>
              <a:ext uri="{FF2B5EF4-FFF2-40B4-BE49-F238E27FC236}">
                <a16:creationId xmlns:a16="http://schemas.microsoft.com/office/drawing/2014/main" id="{37B019EC-D5CC-4FBA-ABE1-6974F5909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965" y="1013919"/>
            <a:ext cx="5041922" cy="4830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466DCFD4-6F2D-4453-8C0D-6F9EBE8D4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Desafios Técnicos</a:t>
            </a:r>
          </a:p>
        </p:txBody>
      </p:sp>
    </p:spTree>
    <p:extLst>
      <p:ext uri="{BB962C8B-B14F-4D97-AF65-F5344CB8AC3E}">
        <p14:creationId xmlns:p14="http://schemas.microsoft.com/office/powerpoint/2010/main" val="16660150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1249" y="836713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b="0" i="0" kern="0" dirty="0"/>
              <a:t>Dados não Estruturados – DNA pelo mundo...</a:t>
            </a:r>
          </a:p>
          <a:p>
            <a:endParaRPr lang="pt-BR" altLang="pt-BR" sz="2000" b="0" i="0" kern="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AE54089-EAA7-4DC6-8B26-494F521F1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296" y="1240426"/>
            <a:ext cx="7490636" cy="4393005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DDCD48DA-BFC8-48A4-A001-252F2E7E7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Desafios Técnicos</a:t>
            </a:r>
          </a:p>
        </p:txBody>
      </p:sp>
    </p:spTree>
    <p:extLst>
      <p:ext uri="{BB962C8B-B14F-4D97-AF65-F5344CB8AC3E}">
        <p14:creationId xmlns:p14="http://schemas.microsoft.com/office/powerpoint/2010/main" val="18234581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4683" y="730090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sz="2000" i="0" kern="0" dirty="0">
                <a:solidFill>
                  <a:srgbClr val="07A990"/>
                </a:solidFill>
              </a:rPr>
              <a:t>Dados não Estruturados – Geolocalização</a:t>
            </a:r>
          </a:p>
          <a:p>
            <a:endParaRPr lang="pt-BR" altLang="pt-BR" sz="2000" i="0" kern="0" dirty="0">
              <a:solidFill>
                <a:srgbClr val="07A990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2F3D7BF-125C-466B-B09F-BC075BE8F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4970" y="1310313"/>
            <a:ext cx="7321233" cy="4364277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7F16CD82-DBC4-4A6E-8D79-075EA0E4D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Desafios Técnicos</a:t>
            </a:r>
          </a:p>
        </p:txBody>
      </p:sp>
    </p:spTree>
    <p:extLst>
      <p:ext uri="{BB962C8B-B14F-4D97-AF65-F5344CB8AC3E}">
        <p14:creationId xmlns:p14="http://schemas.microsoft.com/office/powerpoint/2010/main" val="7096258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7346" y="836713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sz="2000" i="0" kern="0" dirty="0">
                <a:solidFill>
                  <a:srgbClr val="07A990"/>
                </a:solidFill>
              </a:rPr>
              <a:t>Dados não Estruturados – Sistema Solar</a:t>
            </a:r>
          </a:p>
          <a:p>
            <a:endParaRPr lang="pt-BR" altLang="pt-BR" sz="2000" i="0" kern="0" dirty="0">
              <a:solidFill>
                <a:srgbClr val="07A990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0A75F84-467C-4B7D-ACBC-C8E6FE99A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8053" y="1711348"/>
            <a:ext cx="6358277" cy="3973057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D0B29E20-ABE1-4A54-B99E-C02DE7F2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Desafios Técnicos</a:t>
            </a:r>
          </a:p>
        </p:txBody>
      </p:sp>
    </p:spTree>
    <p:extLst>
      <p:ext uri="{BB962C8B-B14F-4D97-AF65-F5344CB8AC3E}">
        <p14:creationId xmlns:p14="http://schemas.microsoft.com/office/powerpoint/2010/main" val="19339331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8975" y="682551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sz="2000" i="0" kern="0" dirty="0">
                <a:solidFill>
                  <a:srgbClr val="07A990"/>
                </a:solidFill>
              </a:rPr>
              <a:t>Dados não Estruturados – Entretenimento</a:t>
            </a:r>
          </a:p>
          <a:p>
            <a:endParaRPr lang="pt-BR" altLang="pt-BR" sz="2000" i="0" kern="0" dirty="0">
              <a:solidFill>
                <a:srgbClr val="07A990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563A169-7DFF-4873-B448-C59844B8F894}"/>
              </a:ext>
            </a:extLst>
          </p:cNvPr>
          <p:cNvSpPr txBox="1"/>
          <p:nvPr/>
        </p:nvSpPr>
        <p:spPr>
          <a:xfrm>
            <a:off x="1727214" y="5554451"/>
            <a:ext cx="6219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/>
              <a:t>https://www.youtube.com/watch?v=Hi5kMNfgDS4ttps://www.youtube.com/watch?v=Hi5kMNfgDS4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7AAC6D3-50B1-4C11-9151-8F9010773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097" y="1062342"/>
            <a:ext cx="6735092" cy="3926901"/>
          </a:xfrm>
          <a:prstGeom prst="rect">
            <a:avLst/>
          </a:prstGeom>
        </p:spPr>
      </p:pic>
      <p:pic>
        <p:nvPicPr>
          <p:cNvPr id="11266" name="Picture 2" descr="Resultado de imagem para kinect sensor">
            <a:extLst>
              <a:ext uri="{FF2B5EF4-FFF2-40B4-BE49-F238E27FC236}">
                <a16:creationId xmlns:a16="http://schemas.microsoft.com/office/drawing/2014/main" id="{B15F74BC-7470-40BF-BAD9-F17F3C1B1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7594" y="2899024"/>
            <a:ext cx="4805874" cy="2309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26225ED3-960B-41E6-87BC-14212F1E4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Desafios Técnicos</a:t>
            </a:r>
          </a:p>
        </p:txBody>
      </p:sp>
    </p:spTree>
    <p:extLst>
      <p:ext uri="{BB962C8B-B14F-4D97-AF65-F5344CB8AC3E}">
        <p14:creationId xmlns:p14="http://schemas.microsoft.com/office/powerpoint/2010/main" val="27360737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41487037-E644-47CB-8382-9BD41E260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7346" y="836713"/>
            <a:ext cx="82296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 b="1" i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–"/>
              <a:defRPr b="1" i="1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Char char="»"/>
              <a:defRPr b="1" i="1">
                <a:solidFill>
                  <a:srgbClr val="000000"/>
                </a:solidFill>
                <a:latin typeface="+mn-lt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 i="1">
                <a:solidFill>
                  <a:srgbClr val="000000"/>
                </a:solidFill>
                <a:latin typeface="+mn-lt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 i="1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altLang="pt-BR" sz="2000" i="0" kern="0" dirty="0">
                <a:solidFill>
                  <a:srgbClr val="07A990"/>
                </a:solidFill>
              </a:rPr>
              <a:t>Dados não Estruturados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721805F-4751-40F5-9529-D6798B76F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6046" y="1252537"/>
            <a:ext cx="7200900" cy="4352925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D7EABF69-803C-4031-B865-54A9E3674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Desafios Técnicos</a:t>
            </a:r>
          </a:p>
        </p:txBody>
      </p:sp>
    </p:spTree>
    <p:extLst>
      <p:ext uri="{BB962C8B-B14F-4D97-AF65-F5344CB8AC3E}">
        <p14:creationId xmlns:p14="http://schemas.microsoft.com/office/powerpoint/2010/main" val="23891208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08483" y="1068829"/>
            <a:ext cx="5898829" cy="4417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B5FA997-85DB-4E93-8DE0-9E9308988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 que o mercado quer?</a:t>
            </a:r>
            <a:br>
              <a:rPr lang="pt-BR" dirty="0"/>
            </a:br>
            <a:r>
              <a:rPr lang="pt-BR" dirty="0"/>
              <a:t>Data Lake é a resposta?</a:t>
            </a:r>
          </a:p>
        </p:txBody>
      </p:sp>
    </p:spTree>
    <p:extLst>
      <p:ext uri="{BB962C8B-B14F-4D97-AF65-F5344CB8AC3E}">
        <p14:creationId xmlns:p14="http://schemas.microsoft.com/office/powerpoint/2010/main" val="4537832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EEAE8C4-298C-4F86-B8ED-CF71540B4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0939" y="1457583"/>
            <a:ext cx="5170121" cy="3942834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16647D7A-2DAC-48DC-8D53-36A36196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 que o mercado quer?</a:t>
            </a:r>
          </a:p>
        </p:txBody>
      </p:sp>
    </p:spTree>
    <p:extLst>
      <p:ext uri="{BB962C8B-B14F-4D97-AF65-F5344CB8AC3E}">
        <p14:creationId xmlns:p14="http://schemas.microsoft.com/office/powerpoint/2010/main" val="299016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7896" y="733970"/>
            <a:ext cx="10893287" cy="45259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pt-BR" altLang="pt-BR" sz="2000" b="0" dirty="0"/>
              <a:t>Os </a:t>
            </a:r>
            <a:r>
              <a:rPr lang="pt-BR" altLang="pt-BR" sz="2000" b="0" dirty="0" err="1"/>
              <a:t>CEOs</a:t>
            </a:r>
            <a:r>
              <a:rPr lang="pt-BR" altLang="pt-BR" sz="2000" b="0" dirty="0"/>
              <a:t> sabem onde está o ouro e não entendem porque TI não o extrai de lá.</a:t>
            </a:r>
          </a:p>
          <a:p>
            <a:pPr marL="0" indent="0">
              <a:buNone/>
            </a:pPr>
            <a:r>
              <a:rPr lang="pt-BR" altLang="pt-BR" sz="2000" b="0" dirty="0"/>
              <a:t>Os CEOS sentem que os gestores de TI ou não são geólogos, portanto não sabem o que é ouro ou o são, mas de alguma forma são incapazes de extraí-lo.</a:t>
            </a:r>
          </a:p>
          <a:p>
            <a:pPr marL="0" indent="0">
              <a:buNone/>
            </a:pPr>
            <a:r>
              <a:rPr lang="pt-BR" altLang="pt-BR" sz="2000" b="0" dirty="0"/>
              <a:t>Dá no mesmo, a TI não atende as necessidades do CEO, na visão deles.</a:t>
            </a:r>
          </a:p>
          <a:p>
            <a:pPr marL="0" indent="0">
              <a:buNone/>
            </a:pPr>
            <a:r>
              <a:rPr lang="pt-BR" altLang="pt-BR" sz="2000" b="0" dirty="0"/>
              <a:t>Já a TI, sabe que junto com o ouro há muita impureza. Inclusive ouro de tolo...</a:t>
            </a:r>
          </a:p>
          <a:p>
            <a:pPr marL="0" indent="0">
              <a:buNone/>
            </a:pPr>
            <a:endParaRPr lang="pt-BR" altLang="pt-BR" sz="2000" b="0" dirty="0"/>
          </a:p>
        </p:txBody>
      </p:sp>
      <p:sp>
        <p:nvSpPr>
          <p:cNvPr id="2" name="CaixaDeTexto 1"/>
          <p:cNvSpPr txBox="1"/>
          <p:nvPr/>
        </p:nvSpPr>
        <p:spPr>
          <a:xfrm>
            <a:off x="875928" y="154562"/>
            <a:ext cx="47160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07A99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Motivação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77C2A4E-7C7D-474D-90AB-F63C28A11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620" y="3458091"/>
            <a:ext cx="3276600" cy="2381250"/>
          </a:xfrm>
          <a:prstGeom prst="rect">
            <a:avLst/>
          </a:prstGeom>
        </p:spPr>
      </p:pic>
      <p:pic>
        <p:nvPicPr>
          <p:cNvPr id="2050" name="Picture 2" descr="Imagem relacionada">
            <a:extLst>
              <a:ext uri="{FF2B5EF4-FFF2-40B4-BE49-F238E27FC236}">
                <a16:creationId xmlns:a16="http://schemas.microsoft.com/office/drawing/2014/main" id="{E585E027-094C-43CF-8C7B-FAD429ECD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944" y="4627612"/>
            <a:ext cx="848122" cy="848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sultado de imagem para ouro">
            <a:extLst>
              <a:ext uri="{FF2B5EF4-FFF2-40B4-BE49-F238E27FC236}">
                <a16:creationId xmlns:a16="http://schemas.microsoft.com/office/drawing/2014/main" id="{7D5E0E24-06E7-44A7-934C-4B415BDBA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7322" y="3625876"/>
            <a:ext cx="3035523" cy="2045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058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Shape 333" descr="http://techandscience.com/Uploads/admin/Five-Business-Technology-Tasks-1105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10804" y="1780796"/>
            <a:ext cx="2341736" cy="1825760"/>
          </a:xfrm>
          <a:prstGeom prst="rect">
            <a:avLst/>
          </a:prstGeom>
          <a:solidFill>
            <a:srgbClr val="BBD6EE"/>
          </a:solidFill>
          <a:ln>
            <a:noFill/>
          </a:ln>
        </p:spPr>
      </p:pic>
      <p:sp>
        <p:nvSpPr>
          <p:cNvPr id="334" name="Shape 334"/>
          <p:cNvSpPr/>
          <p:nvPr/>
        </p:nvSpPr>
        <p:spPr>
          <a:xfrm>
            <a:off x="8711354" y="1534437"/>
            <a:ext cx="2229505" cy="1772409"/>
          </a:xfrm>
          <a:prstGeom prst="ellipse">
            <a:avLst/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área de TI consegue entender a necessidade do negocio ?</a:t>
            </a:r>
          </a:p>
        </p:txBody>
      </p:sp>
      <p:sp>
        <p:nvSpPr>
          <p:cNvPr id="335" name="Shape 335"/>
          <p:cNvSpPr/>
          <p:nvPr/>
        </p:nvSpPr>
        <p:spPr>
          <a:xfrm>
            <a:off x="7147974" y="3587563"/>
            <a:ext cx="2856781" cy="1981165"/>
          </a:xfrm>
          <a:prstGeom prst="ellipse">
            <a:avLst/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216000" rIns="68569" bIns="34275" anchor="ctr" anchorCtr="0">
            <a:noAutofit/>
          </a:bodyPr>
          <a:lstStyle/>
          <a:p>
            <a:pPr algn="ctr"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Área de Negocio consegue  prever quais as informações  que a Área de TI pode Extrair ?</a:t>
            </a:r>
          </a:p>
          <a:p>
            <a:pPr algn="ctr" eaLnBrk="0" fontAlgn="base" hangingPunct="0">
              <a:spcAft>
                <a:spcPct val="0"/>
              </a:spcAft>
              <a:defRPr/>
            </a:pPr>
            <a:endParaRPr sz="1600"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Shape 336"/>
          <p:cNvSpPr/>
          <p:nvPr/>
        </p:nvSpPr>
        <p:spPr>
          <a:xfrm>
            <a:off x="7477753" y="99343"/>
            <a:ext cx="1834185" cy="1706187"/>
          </a:xfrm>
          <a:prstGeom prst="ellipse">
            <a:avLst/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 Mercado já sabe como utilizar a tecnologia de Big Data?</a:t>
            </a:r>
          </a:p>
        </p:txBody>
      </p:sp>
      <p:sp>
        <p:nvSpPr>
          <p:cNvPr id="337" name="Shape 337"/>
          <p:cNvSpPr/>
          <p:nvPr/>
        </p:nvSpPr>
        <p:spPr>
          <a:xfrm>
            <a:off x="3319752" y="1950345"/>
            <a:ext cx="1860467" cy="1318399"/>
          </a:xfrm>
          <a:prstGeom prst="ellipse">
            <a:avLst/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 que fazer com o Legado de TI ?</a:t>
            </a:r>
          </a:p>
        </p:txBody>
      </p:sp>
      <p:sp>
        <p:nvSpPr>
          <p:cNvPr id="338" name="Shape 338"/>
          <p:cNvSpPr/>
          <p:nvPr/>
        </p:nvSpPr>
        <p:spPr>
          <a:xfrm>
            <a:off x="4351027" y="561915"/>
            <a:ext cx="1625600" cy="1289881"/>
          </a:xfrm>
          <a:prstGeom prst="ellipse">
            <a:avLst/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 Mercado sabe o que é Big Data ?</a:t>
            </a:r>
          </a:p>
        </p:txBody>
      </p:sp>
      <p:sp>
        <p:nvSpPr>
          <p:cNvPr id="339" name="Shape 339"/>
          <p:cNvSpPr/>
          <p:nvPr/>
        </p:nvSpPr>
        <p:spPr>
          <a:xfrm>
            <a:off x="3994323" y="3506250"/>
            <a:ext cx="2584203" cy="2332196"/>
          </a:xfrm>
          <a:prstGeom prst="ellipse">
            <a:avLst/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Área de TI já consegue desenvolver Algoritmos Avançados para coleta de informações ?</a:t>
            </a:r>
          </a:p>
        </p:txBody>
      </p:sp>
      <p:pic>
        <p:nvPicPr>
          <p:cNvPr id="340" name="Shape 340" descr="http://static.freepik.com/fotos-gratis/ponto-de-interrogacao_21323680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42848" y="1080412"/>
            <a:ext cx="524391" cy="454025"/>
          </a:xfrm>
          <a:prstGeom prst="rect">
            <a:avLst/>
          </a:prstGeom>
          <a:solidFill>
            <a:srgbClr val="F29090"/>
          </a:solidFill>
          <a:ln>
            <a:noFill/>
          </a:ln>
        </p:spPr>
      </p:pic>
      <p:pic>
        <p:nvPicPr>
          <p:cNvPr id="341" name="Shape 341" descr="http://static.freepik.com/fotos-gratis/ponto-de-interrogacao_21323680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20780" y="4929727"/>
            <a:ext cx="524391" cy="454025"/>
          </a:xfrm>
          <a:prstGeom prst="rect">
            <a:avLst/>
          </a:prstGeom>
          <a:solidFill>
            <a:srgbClr val="F29090"/>
          </a:solidFill>
          <a:ln>
            <a:noFill/>
          </a:ln>
        </p:spPr>
      </p:pic>
      <p:pic>
        <p:nvPicPr>
          <p:cNvPr id="342" name="Shape 342" descr="http://static.freepik.com/fotos-gratis/ponto-de-interrogacao_21323680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32662" y="2310312"/>
            <a:ext cx="524391" cy="454025"/>
          </a:xfrm>
          <a:prstGeom prst="rect">
            <a:avLst/>
          </a:prstGeom>
          <a:solidFill>
            <a:srgbClr val="F29090"/>
          </a:solidFill>
          <a:ln>
            <a:noFill/>
          </a:ln>
        </p:spPr>
      </p:pic>
      <p:pic>
        <p:nvPicPr>
          <p:cNvPr id="343" name="Shape 343" descr="http://static.freepik.com/fotos-gratis/ponto-de-interrogacao_21323680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78585" y="3517990"/>
            <a:ext cx="524391" cy="454025"/>
          </a:xfrm>
          <a:prstGeom prst="rect">
            <a:avLst/>
          </a:prstGeom>
          <a:solidFill>
            <a:srgbClr val="F29090"/>
          </a:solidFill>
          <a:ln>
            <a:noFill/>
          </a:ln>
        </p:spPr>
      </p:pic>
      <p:pic>
        <p:nvPicPr>
          <p:cNvPr id="344" name="Shape 344" descr="http://static.freepik.com/fotos-gratis/ponto-de-interrogacao_21323680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78527" y="873113"/>
            <a:ext cx="524391" cy="454025"/>
          </a:xfrm>
          <a:prstGeom prst="rect">
            <a:avLst/>
          </a:prstGeom>
          <a:solidFill>
            <a:srgbClr val="F29090"/>
          </a:solidFill>
          <a:ln>
            <a:noFill/>
          </a:ln>
        </p:spPr>
      </p:pic>
      <p:pic>
        <p:nvPicPr>
          <p:cNvPr id="345" name="Shape 345" descr="http://static.freepik.com/fotos-gratis/ponto-de-interrogacao_21323680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50867" y="691135"/>
            <a:ext cx="524391" cy="640757"/>
          </a:xfrm>
          <a:prstGeom prst="rect">
            <a:avLst/>
          </a:prstGeom>
          <a:solidFill>
            <a:srgbClr val="F29090"/>
          </a:solidFill>
          <a:ln>
            <a:noFill/>
          </a:ln>
        </p:spPr>
      </p:pic>
      <p:sp>
        <p:nvSpPr>
          <p:cNvPr id="346" name="Shape 346"/>
          <p:cNvSpPr/>
          <p:nvPr/>
        </p:nvSpPr>
        <p:spPr>
          <a:xfrm>
            <a:off x="448011" y="175334"/>
            <a:ext cx="5743481" cy="570536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800" b="1" dirty="0">
                <a:solidFill>
                  <a:srgbClr val="07A990"/>
                </a:solidFill>
                <a:latin typeface="Arial Black" panose="020B0A04020102020204" pitchFamily="34" charset="0"/>
                <a:ea typeface="Calibri"/>
                <a:cs typeface="Arial" panose="020B0604020202020204" pitchFamily="34" charset="0"/>
                <a:sym typeface="Calibri"/>
              </a:rPr>
              <a:t> BIG DATA - MERCADO</a:t>
            </a:r>
          </a:p>
        </p:txBody>
      </p:sp>
      <p:pic>
        <p:nvPicPr>
          <p:cNvPr id="347" name="Shape 347" descr="http://static.freepik.com/fotos-gratis/ponto-de-interrogacao_21323680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12007" y="3602641"/>
            <a:ext cx="524391" cy="563068"/>
          </a:xfrm>
          <a:prstGeom prst="rect">
            <a:avLst/>
          </a:prstGeom>
          <a:solidFill>
            <a:srgbClr val="F29090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8934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/>
          <p:nvPr/>
        </p:nvSpPr>
        <p:spPr>
          <a:xfrm>
            <a:off x="797334" y="140037"/>
            <a:ext cx="776017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dirty="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POR QUE AS </a:t>
            </a:r>
            <a:r>
              <a:rPr lang="pt-BR" sz="2000" b="1" dirty="0">
                <a:solidFill>
                  <a:srgbClr val="1F3864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ORGANIZAÇÕES</a:t>
            </a:r>
            <a:r>
              <a:rPr lang="pt-BR" sz="2400" b="1" dirty="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 IMPLEMENTAM BIG DATA?</a:t>
            </a:r>
          </a:p>
        </p:txBody>
      </p:sp>
      <p:sp>
        <p:nvSpPr>
          <p:cNvPr id="358" name="Shape 358"/>
          <p:cNvSpPr/>
          <p:nvPr/>
        </p:nvSpPr>
        <p:spPr>
          <a:xfrm>
            <a:off x="1954179" y="841830"/>
            <a:ext cx="7688162" cy="689199"/>
          </a:xfrm>
          <a:prstGeom prst="roundRect">
            <a:avLst>
              <a:gd name="adj" fmla="val 16667"/>
            </a:avLst>
          </a:prstGeom>
          <a:solidFill>
            <a:srgbClr val="07A990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000" b="1" dirty="0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rPr>
              <a:t>As organizações normalmente decidem se dedicar a um projeto de BIG DATA motivadas por:</a:t>
            </a:r>
          </a:p>
        </p:txBody>
      </p:sp>
      <p:sp>
        <p:nvSpPr>
          <p:cNvPr id="359" name="Shape 359" descr="Resultado de imagem para operadoras"/>
          <p:cNvSpPr/>
          <p:nvPr/>
        </p:nvSpPr>
        <p:spPr>
          <a:xfrm>
            <a:off x="5977220" y="3307045"/>
            <a:ext cx="233081" cy="236256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6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Shape 360"/>
          <p:cNvSpPr/>
          <p:nvPr/>
        </p:nvSpPr>
        <p:spPr>
          <a:xfrm>
            <a:off x="2305438" y="3378933"/>
            <a:ext cx="2371981" cy="2237864"/>
          </a:xfrm>
          <a:prstGeom prst="ellipse">
            <a:avLst/>
          </a:prstGeom>
          <a:solidFill>
            <a:srgbClr val="07A990"/>
          </a:solidFill>
          <a:ln>
            <a:noFill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Fica </a:t>
            </a:r>
          </a:p>
          <a:p>
            <a:pPr algn="ctr"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evidente que é possível envolver os produtos em uma camada de serviços  </a:t>
            </a:r>
          </a:p>
        </p:txBody>
      </p:sp>
      <p:sp>
        <p:nvSpPr>
          <p:cNvPr id="361" name="Shape 361"/>
          <p:cNvSpPr/>
          <p:nvPr/>
        </p:nvSpPr>
        <p:spPr>
          <a:xfrm>
            <a:off x="5276975" y="1990144"/>
            <a:ext cx="1866650" cy="1883463"/>
          </a:xfrm>
          <a:prstGeom prst="ellipse">
            <a:avLst/>
          </a:prstGeom>
          <a:solidFill>
            <a:srgbClr val="07A990"/>
          </a:solidFill>
          <a:ln>
            <a:noFill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Ao tentar melhorar suas análises</a:t>
            </a:r>
          </a:p>
        </p:txBody>
      </p:sp>
      <p:sp>
        <p:nvSpPr>
          <p:cNvPr id="363" name="Shape 363"/>
          <p:cNvSpPr/>
          <p:nvPr/>
        </p:nvSpPr>
        <p:spPr>
          <a:xfrm>
            <a:off x="7477394" y="3501314"/>
            <a:ext cx="2343907" cy="2098684"/>
          </a:xfrm>
          <a:prstGeom prst="ellipse">
            <a:avLst/>
          </a:prstGeom>
          <a:solidFill>
            <a:srgbClr val="07A990"/>
          </a:solidFill>
          <a:ln>
            <a:noFill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 eaLnBrk="0" fontAlgn="base" hangingPunct="0">
              <a:spcAft>
                <a:spcPct val="0"/>
              </a:spcAft>
              <a:buSzPct val="25000"/>
              <a:defRPr/>
            </a:pPr>
            <a:r>
              <a:rPr lang="pt-BR" sz="16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As empresas querem fazer as coisas de maneira mais rápida, melhor e mais barata </a:t>
            </a:r>
          </a:p>
        </p:txBody>
      </p:sp>
    </p:spTree>
    <p:extLst>
      <p:ext uri="{BB962C8B-B14F-4D97-AF65-F5344CB8AC3E}">
        <p14:creationId xmlns:p14="http://schemas.microsoft.com/office/powerpoint/2010/main" val="214253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5F446B2-C54B-4AFC-944A-3CF06D007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007" y="327369"/>
            <a:ext cx="5514975" cy="5381625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824ECEE9-7700-41F8-A2D9-CAA4E4A4D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Big Data = Data Science?</a:t>
            </a:r>
          </a:p>
        </p:txBody>
      </p:sp>
    </p:spTree>
    <p:extLst>
      <p:ext uri="{BB962C8B-B14F-4D97-AF65-F5344CB8AC3E}">
        <p14:creationId xmlns:p14="http://schemas.microsoft.com/office/powerpoint/2010/main" val="21204464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DB9BFDD9-F359-4132-8786-8ACB439F0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64794"/>
            <a:ext cx="9144000" cy="452841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44DA37A-98E6-4E66-B575-3ADD05AF34BF}"/>
              </a:ext>
            </a:extLst>
          </p:cNvPr>
          <p:cNvSpPr txBox="1"/>
          <p:nvPr/>
        </p:nvSpPr>
        <p:spPr>
          <a:xfrm>
            <a:off x="400050" y="333376"/>
            <a:ext cx="5848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2400" b="1" i="1" dirty="0">
                <a:solidFill>
                  <a:srgbClr val="000000"/>
                </a:solidFill>
                <a:latin typeface="Square721 BT" pitchFamily="34" charset="0"/>
              </a:rPr>
              <a:t>Data </a:t>
            </a:r>
            <a:r>
              <a:rPr lang="pt-BR" sz="2400" b="1" i="1" dirty="0" err="1">
                <a:solidFill>
                  <a:srgbClr val="000000"/>
                </a:solidFill>
                <a:latin typeface="Square721 BT" pitchFamily="34" charset="0"/>
              </a:rPr>
              <a:t>Swamp</a:t>
            </a:r>
            <a:r>
              <a:rPr lang="pt-BR" sz="2400" b="1" i="1" dirty="0">
                <a:solidFill>
                  <a:srgbClr val="000000"/>
                </a:solidFill>
                <a:latin typeface="Square721 BT" pitchFamily="34" charset="0"/>
              </a:rPr>
              <a:t> x Data Lake</a:t>
            </a:r>
          </a:p>
        </p:txBody>
      </p:sp>
    </p:spTree>
    <p:extLst>
      <p:ext uri="{BB962C8B-B14F-4D97-AF65-F5344CB8AC3E}">
        <p14:creationId xmlns:p14="http://schemas.microsoft.com/office/powerpoint/2010/main" val="28059964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1392EE9-1474-4608-9EC8-A05841715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710" y="2403516"/>
            <a:ext cx="4619625" cy="2819400"/>
          </a:xfrm>
          <a:prstGeom prst="rect">
            <a:avLst/>
          </a:prstGeom>
        </p:spPr>
      </p:pic>
      <p:sp>
        <p:nvSpPr>
          <p:cNvPr id="387" name="Shape 387"/>
          <p:cNvSpPr/>
          <p:nvPr/>
        </p:nvSpPr>
        <p:spPr>
          <a:xfrm>
            <a:off x="409575" y="241873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dirty="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Data Lake</a:t>
            </a:r>
          </a:p>
        </p:txBody>
      </p:sp>
      <p:sp>
        <p:nvSpPr>
          <p:cNvPr id="388" name="Shape 388" descr="Resultado de imagem para operadoras"/>
          <p:cNvSpPr/>
          <p:nvPr/>
        </p:nvSpPr>
        <p:spPr>
          <a:xfrm>
            <a:off x="5981702" y="3314702"/>
            <a:ext cx="228599" cy="2285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3810000" y="3082752"/>
            <a:ext cx="4572000" cy="2769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338B65EB-8F3C-4153-8C37-4462152AC231}"/>
              </a:ext>
            </a:extLst>
          </p:cNvPr>
          <p:cNvSpPr/>
          <p:nvPr/>
        </p:nvSpPr>
        <p:spPr>
          <a:xfrm>
            <a:off x="639378" y="1406487"/>
            <a:ext cx="8712968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2200" b="1" dirty="0">
                <a:solidFill>
                  <a:srgbClr val="242729"/>
                </a:solidFill>
                <a:latin typeface="Arial" panose="020B0604020202020204" pitchFamily="34" charset="0"/>
              </a:rPr>
              <a:t>Data Lake </a:t>
            </a:r>
            <a:r>
              <a:rPr lang="pt-BR" sz="2200" dirty="0">
                <a:solidFill>
                  <a:srgbClr val="242729"/>
                </a:solidFill>
                <a:latin typeface="Arial" panose="020B0604020202020204" pitchFamily="34" charset="0"/>
              </a:rPr>
              <a:t>– Trata-se de uma área de armazenamento de dados que possui os seguintes fundamentos: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rgbClr val="242729"/>
                </a:solidFill>
                <a:latin typeface="Arial" panose="020B0604020202020204" pitchFamily="34" charset="0"/>
              </a:rPr>
              <a:t>Agilidade e Facilidade no acesso aos dados.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rgbClr val="242729"/>
                </a:solidFill>
                <a:latin typeface="Arial" panose="020B0604020202020204" pitchFamily="34" charset="0"/>
              </a:rPr>
              <a:t>Conteúdo Centralizado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rgbClr val="242729"/>
                </a:solidFill>
                <a:latin typeface="Arial" panose="020B0604020202020204" pitchFamily="34" charset="0"/>
              </a:rPr>
              <a:t>Garantia de Escalabilidade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rgbClr val="242729"/>
                </a:solidFill>
                <a:latin typeface="Arial" panose="020B0604020202020204" pitchFamily="34" charset="0"/>
              </a:rPr>
              <a:t>Acessos distribuídos e controlados.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sz="2200" dirty="0">
              <a:solidFill>
                <a:srgbClr val="242729"/>
              </a:solidFill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2200" dirty="0">
                <a:solidFill>
                  <a:srgbClr val="242729"/>
                </a:solidFill>
                <a:latin typeface="Arial" panose="020B0604020202020204" pitchFamily="34" charset="0"/>
              </a:rPr>
              <a:t>Seria um Data </a:t>
            </a:r>
            <a:r>
              <a:rPr lang="pt-BR" sz="2200" dirty="0" err="1">
                <a:solidFill>
                  <a:srgbClr val="242729"/>
                </a:solidFill>
                <a:latin typeface="Arial" panose="020B0604020202020204" pitchFamily="34" charset="0"/>
              </a:rPr>
              <a:t>Warehouse</a:t>
            </a:r>
            <a:r>
              <a:rPr lang="pt-BR" sz="2200" dirty="0">
                <a:solidFill>
                  <a:srgbClr val="242729"/>
                </a:solidFill>
                <a:latin typeface="Arial" panose="020B0604020202020204" pitchFamily="34" charset="0"/>
              </a:rPr>
              <a:t> com outro nome?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sz="2200" dirty="0">
              <a:solidFill>
                <a:srgbClr val="242729"/>
              </a:solidFill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2200" b="1" dirty="0">
                <a:solidFill>
                  <a:srgbClr val="FF0000"/>
                </a:solidFill>
                <a:latin typeface="Arial" panose="020B0604020202020204" pitchFamily="34" charset="0"/>
              </a:rPr>
              <a:t>Não Mesmo!!!!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sz="2200" dirty="0">
              <a:solidFill>
                <a:srgbClr val="242729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9173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/>
          <p:nvPr/>
        </p:nvSpPr>
        <p:spPr>
          <a:xfrm>
            <a:off x="423862" y="398533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dirty="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Data Lake</a:t>
            </a:r>
          </a:p>
        </p:txBody>
      </p:sp>
      <p:sp>
        <p:nvSpPr>
          <p:cNvPr id="388" name="Shape 388" descr="Resultado de imagem para operadoras"/>
          <p:cNvSpPr/>
          <p:nvPr/>
        </p:nvSpPr>
        <p:spPr>
          <a:xfrm>
            <a:off x="5981702" y="3314702"/>
            <a:ext cx="228599" cy="2285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3810000" y="3082752"/>
            <a:ext cx="4572000" cy="2769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338B65EB-8F3C-4153-8C37-4462152AC231}"/>
              </a:ext>
            </a:extLst>
          </p:cNvPr>
          <p:cNvSpPr/>
          <p:nvPr/>
        </p:nvSpPr>
        <p:spPr>
          <a:xfrm>
            <a:off x="423862" y="1427893"/>
            <a:ext cx="871296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2200" dirty="0">
                <a:solidFill>
                  <a:srgbClr val="242729"/>
                </a:solidFill>
                <a:latin typeface="Arial" panose="020B0604020202020204" pitchFamily="34" charset="0"/>
              </a:rPr>
              <a:t>Seria um Data </a:t>
            </a:r>
            <a:r>
              <a:rPr lang="pt-BR" sz="2200" dirty="0" err="1">
                <a:solidFill>
                  <a:srgbClr val="242729"/>
                </a:solidFill>
                <a:latin typeface="Arial" panose="020B0604020202020204" pitchFamily="34" charset="0"/>
              </a:rPr>
              <a:t>Warehouse</a:t>
            </a:r>
            <a:r>
              <a:rPr lang="pt-BR" sz="2200" dirty="0">
                <a:solidFill>
                  <a:srgbClr val="242729"/>
                </a:solidFill>
                <a:latin typeface="Arial" panose="020B0604020202020204" pitchFamily="34" charset="0"/>
              </a:rPr>
              <a:t> com outro nome?</a:t>
            </a:r>
            <a:endParaRPr lang="pt-BR" sz="2200" b="1" dirty="0">
              <a:solidFill>
                <a:srgbClr val="242729"/>
              </a:solidFill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sz="2200" dirty="0">
              <a:solidFill>
                <a:srgbClr val="242729"/>
              </a:solidFill>
              <a:latin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1392EE9-1474-4608-9EC8-A05841715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782" y="2010966"/>
            <a:ext cx="6696744" cy="408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027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4FBE8361-73C7-4EEF-A369-BBC4AC175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756" y="3986908"/>
            <a:ext cx="4959099" cy="2541538"/>
          </a:xfrm>
          <a:prstGeom prst="rect">
            <a:avLst/>
          </a:prstGeom>
        </p:spPr>
      </p:pic>
      <p:sp>
        <p:nvSpPr>
          <p:cNvPr id="387" name="Shape 387"/>
          <p:cNvSpPr/>
          <p:nvPr/>
        </p:nvSpPr>
        <p:spPr>
          <a:xfrm>
            <a:off x="366713" y="278296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dirty="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Data Lake – Uma analogia...</a:t>
            </a:r>
          </a:p>
        </p:txBody>
      </p:sp>
      <p:sp>
        <p:nvSpPr>
          <p:cNvPr id="388" name="Shape 388" descr="Resultado de imagem para operadoras"/>
          <p:cNvSpPr/>
          <p:nvPr/>
        </p:nvSpPr>
        <p:spPr>
          <a:xfrm>
            <a:off x="5981702" y="3314702"/>
            <a:ext cx="228599" cy="2285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3810000" y="3082752"/>
            <a:ext cx="4572000" cy="2769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338B65EB-8F3C-4153-8C37-4462152AC231}"/>
              </a:ext>
            </a:extLst>
          </p:cNvPr>
          <p:cNvSpPr/>
          <p:nvPr/>
        </p:nvSpPr>
        <p:spPr>
          <a:xfrm>
            <a:off x="2959096" y="636904"/>
            <a:ext cx="871296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2200" dirty="0">
                <a:solidFill>
                  <a:srgbClr val="242729"/>
                </a:solidFill>
                <a:latin typeface="Arial" panose="020B0604020202020204" pitchFamily="34" charset="0"/>
              </a:rPr>
              <a:t>Pensando em água e tecnologia</a:t>
            </a:r>
            <a:endParaRPr lang="pt-BR" sz="2200" b="1" dirty="0">
              <a:solidFill>
                <a:srgbClr val="242729"/>
              </a:solidFill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sz="2200" dirty="0">
              <a:solidFill>
                <a:srgbClr val="242729"/>
              </a:solidFill>
              <a:latin typeface="Arial" panose="020B060402020202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3E3FF67-C89B-45D3-BA16-4015FF28A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168" y="1124744"/>
            <a:ext cx="5332413" cy="2862164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297173D-7921-420C-9D52-CB614BBF1DBD}"/>
              </a:ext>
            </a:extLst>
          </p:cNvPr>
          <p:cNvSpPr/>
          <p:nvPr/>
        </p:nvSpPr>
        <p:spPr>
          <a:xfrm>
            <a:off x="6715334" y="3844624"/>
            <a:ext cx="385515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2200" dirty="0">
                <a:solidFill>
                  <a:srgbClr val="242729"/>
                </a:solidFill>
                <a:latin typeface="Arial" panose="020B0604020202020204" pitchFamily="34" charset="0"/>
              </a:rPr>
              <a:t>Pensando em técnicas</a:t>
            </a:r>
            <a:endParaRPr lang="pt-BR" sz="2200" b="1" dirty="0">
              <a:solidFill>
                <a:srgbClr val="242729"/>
              </a:solidFill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sz="2200" dirty="0">
              <a:solidFill>
                <a:srgbClr val="242729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2793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D1173F8-8A41-40A3-8D7D-CAE23A290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149" y="124512"/>
            <a:ext cx="7308304" cy="6193478"/>
          </a:xfrm>
          <a:prstGeom prst="rect">
            <a:avLst/>
          </a:prstGeom>
        </p:spPr>
      </p:pic>
      <p:sp>
        <p:nvSpPr>
          <p:cNvPr id="387" name="Shape 387"/>
          <p:cNvSpPr/>
          <p:nvPr/>
        </p:nvSpPr>
        <p:spPr>
          <a:xfrm>
            <a:off x="401589" y="479783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800" b="1" dirty="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Data Lake</a:t>
            </a:r>
          </a:p>
        </p:txBody>
      </p:sp>
      <p:sp>
        <p:nvSpPr>
          <p:cNvPr id="388" name="Shape 388" descr="Resultado de imagem para operadoras"/>
          <p:cNvSpPr/>
          <p:nvPr/>
        </p:nvSpPr>
        <p:spPr>
          <a:xfrm>
            <a:off x="5981702" y="3314702"/>
            <a:ext cx="228599" cy="2285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3810000" y="3082752"/>
            <a:ext cx="4572000" cy="2769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279156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87">
            <a:extLst>
              <a:ext uri="{FF2B5EF4-FFF2-40B4-BE49-F238E27FC236}">
                <a16:creationId xmlns:a16="http://schemas.microsoft.com/office/drawing/2014/main" id="{D8FA9E0C-38C3-483F-9E08-E9C9490FA9A5}"/>
              </a:ext>
            </a:extLst>
          </p:cNvPr>
          <p:cNvSpPr/>
          <p:nvPr/>
        </p:nvSpPr>
        <p:spPr>
          <a:xfrm>
            <a:off x="238125" y="473406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i="1" dirty="0">
                <a:solidFill>
                  <a:srgbClr val="1F3864"/>
                </a:solidFill>
                <a:latin typeface="Square721 BT"/>
                <a:ea typeface="Calibri"/>
                <a:cs typeface="Calibri"/>
                <a:sym typeface="Calibri"/>
              </a:rPr>
              <a:t>Data Lake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E52E75E-EB29-4330-B754-B55C1E72C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904" y="1393352"/>
            <a:ext cx="10031896" cy="460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3655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62FAA6C-6844-4258-8397-C7F4F640D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577" y="692697"/>
            <a:ext cx="7788943" cy="4410489"/>
          </a:xfrm>
          <a:prstGeom prst="rect">
            <a:avLst/>
          </a:prstGeom>
        </p:spPr>
      </p:pic>
      <p:sp>
        <p:nvSpPr>
          <p:cNvPr id="3" name="Shape 387">
            <a:extLst>
              <a:ext uri="{FF2B5EF4-FFF2-40B4-BE49-F238E27FC236}">
                <a16:creationId xmlns:a16="http://schemas.microsoft.com/office/drawing/2014/main" id="{D8FA9E0C-38C3-483F-9E08-E9C9490FA9A5}"/>
              </a:ext>
            </a:extLst>
          </p:cNvPr>
          <p:cNvSpPr/>
          <p:nvPr/>
        </p:nvSpPr>
        <p:spPr>
          <a:xfrm>
            <a:off x="238125" y="473406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i="1" dirty="0">
                <a:solidFill>
                  <a:srgbClr val="1F3864"/>
                </a:solidFill>
                <a:latin typeface="Square721 BT"/>
                <a:ea typeface="Calibri"/>
                <a:cs typeface="Calibri"/>
                <a:sym typeface="Calibri"/>
              </a:rPr>
              <a:t>Data Lake</a:t>
            </a:r>
          </a:p>
        </p:txBody>
      </p:sp>
    </p:spTree>
    <p:extLst>
      <p:ext uri="{BB962C8B-B14F-4D97-AF65-F5344CB8AC3E}">
        <p14:creationId xmlns:p14="http://schemas.microsoft.com/office/powerpoint/2010/main" val="3842508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3"/>
          <p:cNvSpPr txBox="1">
            <a:spLocks noChangeArrowheads="1"/>
          </p:cNvSpPr>
          <p:nvPr/>
        </p:nvSpPr>
        <p:spPr bwMode="auto">
          <a:xfrm>
            <a:off x="912813" y="1227103"/>
            <a:ext cx="8797925" cy="2946435"/>
          </a:xfrm>
          <a:prstGeom prst="rect">
            <a:avLst/>
          </a:prstGeom>
          <a:solidFill>
            <a:srgbClr val="FFFFFF"/>
          </a:solidFill>
          <a:ln>
            <a:noFill/>
          </a:ln>
          <a:extLst/>
        </p:spPr>
        <p:txBody>
          <a:bodyPr lIns="92075" tIns="46038" rIns="92075" bIns="46038"/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800100" indent="-3429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Aft>
                <a:spcPct val="0"/>
              </a:spcAft>
              <a:buClrTx/>
              <a:buNone/>
              <a:defRPr/>
            </a:pPr>
            <a:r>
              <a:rPr lang="pt-BR" altLang="pt-BR" sz="1800" b="1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OLTP (</a:t>
            </a:r>
            <a:r>
              <a:rPr lang="pt-BR" altLang="pt-BR" sz="1800" b="1" i="1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On-Line </a:t>
            </a:r>
            <a:r>
              <a:rPr lang="pt-BR" altLang="pt-BR" sz="1800" b="1" i="1" dirty="0" err="1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Transaction</a:t>
            </a:r>
            <a:r>
              <a:rPr lang="pt-BR" altLang="pt-BR" sz="1800" b="1" i="1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pt-BR" altLang="pt-BR" sz="1800" b="1" i="1" dirty="0" err="1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Processing</a:t>
            </a:r>
            <a:r>
              <a:rPr lang="pt-BR" altLang="pt-BR" sz="1800" b="1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)</a:t>
            </a:r>
          </a:p>
          <a:p>
            <a:pPr lvl="1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sz="1800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Sistemas que tratam o negócio.</a:t>
            </a:r>
          </a:p>
          <a:p>
            <a:pPr lvl="1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sz="1800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Ênfase nas operações do negócio.</a:t>
            </a:r>
          </a:p>
          <a:p>
            <a:pPr lvl="1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sz="1800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Base dos ambientes transacionais </a:t>
            </a:r>
          </a:p>
          <a:p>
            <a:pPr lvl="2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Nível Operacional</a:t>
            </a:r>
          </a:p>
          <a:p>
            <a:pPr lvl="2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Gerenciamento  concorrência</a:t>
            </a:r>
          </a:p>
          <a:p>
            <a:pPr lvl="2" eaLnBrk="0" fontAlgn="base" hangingPunct="0">
              <a:spcAft>
                <a:spcPct val="0"/>
              </a:spcAft>
              <a:buClrTx/>
              <a:buFont typeface="Wingdings" panose="05000000000000000000" pitchFamily="2" charset="2"/>
              <a:buChar char="§"/>
              <a:defRPr/>
            </a:pPr>
            <a:endParaRPr lang="pt-BR" altLang="pt-BR" dirty="0">
              <a:solidFill>
                <a:srgbClr val="07A99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Fluxograma: Disco magnético 2"/>
          <p:cNvSpPr/>
          <p:nvPr/>
        </p:nvSpPr>
        <p:spPr bwMode="auto">
          <a:xfrm>
            <a:off x="7937501" y="1628775"/>
            <a:ext cx="1439863" cy="1079500"/>
          </a:xfrm>
          <a:prstGeom prst="flowChartMagneticDisk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2075" tIns="46038" rIns="92075" bIns="46038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OLTP</a:t>
            </a:r>
          </a:p>
        </p:txBody>
      </p:sp>
      <p:sp>
        <p:nvSpPr>
          <p:cNvPr id="11269" name="CaixaDeTexto 3"/>
          <p:cNvSpPr txBox="1">
            <a:spLocks noChangeArrowheads="1"/>
          </p:cNvSpPr>
          <p:nvPr/>
        </p:nvSpPr>
        <p:spPr bwMode="auto">
          <a:xfrm>
            <a:off x="8278814" y="1182689"/>
            <a:ext cx="73183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Atualizar</a:t>
            </a:r>
          </a:p>
        </p:txBody>
      </p:sp>
      <p:sp>
        <p:nvSpPr>
          <p:cNvPr id="11270" name="CaixaDeTexto 6"/>
          <p:cNvSpPr txBox="1">
            <a:spLocks noChangeArrowheads="1"/>
          </p:cNvSpPr>
          <p:nvPr/>
        </p:nvSpPr>
        <p:spPr bwMode="auto">
          <a:xfrm>
            <a:off x="7248525" y="1363663"/>
            <a:ext cx="5715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Incluir</a:t>
            </a:r>
          </a:p>
        </p:txBody>
      </p:sp>
      <p:sp>
        <p:nvSpPr>
          <p:cNvPr id="11271" name="CaixaDeTexto 7"/>
          <p:cNvSpPr txBox="1">
            <a:spLocks noChangeArrowheads="1"/>
          </p:cNvSpPr>
          <p:nvPr/>
        </p:nvSpPr>
        <p:spPr bwMode="auto">
          <a:xfrm>
            <a:off x="9432926" y="1268413"/>
            <a:ext cx="695325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Eliminar</a:t>
            </a:r>
          </a:p>
        </p:txBody>
      </p:sp>
      <p:cxnSp>
        <p:nvCxnSpPr>
          <p:cNvPr id="11272" name="Conector de seta reta 5"/>
          <p:cNvCxnSpPr>
            <a:cxnSpLocks noChangeShapeType="1"/>
          </p:cNvCxnSpPr>
          <p:nvPr/>
        </p:nvCxnSpPr>
        <p:spPr bwMode="auto">
          <a:xfrm>
            <a:off x="7680326" y="1628776"/>
            <a:ext cx="360363" cy="36036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3" name="Conector de seta reta 9"/>
          <p:cNvCxnSpPr>
            <a:cxnSpLocks noChangeShapeType="1"/>
            <a:stCxn id="11269" idx="2"/>
          </p:cNvCxnSpPr>
          <p:nvPr/>
        </p:nvCxnSpPr>
        <p:spPr bwMode="auto">
          <a:xfrm>
            <a:off x="8645525" y="1458913"/>
            <a:ext cx="0" cy="34925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4" name="Conector de seta reta 11"/>
          <p:cNvCxnSpPr>
            <a:cxnSpLocks noChangeShapeType="1"/>
          </p:cNvCxnSpPr>
          <p:nvPr/>
        </p:nvCxnSpPr>
        <p:spPr bwMode="auto">
          <a:xfrm flipH="1">
            <a:off x="9264650" y="1574801"/>
            <a:ext cx="446088" cy="48577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75" name="CaixaDeTexto 17"/>
          <p:cNvSpPr txBox="1">
            <a:spLocks noChangeArrowheads="1"/>
          </p:cNvSpPr>
          <p:nvPr/>
        </p:nvSpPr>
        <p:spPr bwMode="auto">
          <a:xfrm>
            <a:off x="9590089" y="2706689"/>
            <a:ext cx="73183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Atualizar</a:t>
            </a:r>
          </a:p>
        </p:txBody>
      </p:sp>
      <p:sp>
        <p:nvSpPr>
          <p:cNvPr id="11276" name="CaixaDeTexto 18"/>
          <p:cNvSpPr txBox="1">
            <a:spLocks noChangeArrowheads="1"/>
          </p:cNvSpPr>
          <p:nvPr/>
        </p:nvSpPr>
        <p:spPr bwMode="auto">
          <a:xfrm>
            <a:off x="8404225" y="2935288"/>
            <a:ext cx="5715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Incluir</a:t>
            </a:r>
          </a:p>
        </p:txBody>
      </p:sp>
      <p:sp>
        <p:nvSpPr>
          <p:cNvPr id="11277" name="CaixaDeTexto 19"/>
          <p:cNvSpPr txBox="1">
            <a:spLocks noChangeArrowheads="1"/>
          </p:cNvSpPr>
          <p:nvPr/>
        </p:nvSpPr>
        <p:spPr bwMode="auto">
          <a:xfrm>
            <a:off x="6983413" y="2613026"/>
            <a:ext cx="69691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Eliminar</a:t>
            </a:r>
          </a:p>
        </p:txBody>
      </p:sp>
      <p:cxnSp>
        <p:nvCxnSpPr>
          <p:cNvPr id="11278" name="Conector de seta reta 13"/>
          <p:cNvCxnSpPr>
            <a:cxnSpLocks noChangeShapeType="1"/>
          </p:cNvCxnSpPr>
          <p:nvPr/>
        </p:nvCxnSpPr>
        <p:spPr bwMode="auto">
          <a:xfrm flipH="1" flipV="1">
            <a:off x="8689975" y="2565401"/>
            <a:ext cx="0" cy="32226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9" name="Conector de seta reta 21"/>
          <p:cNvCxnSpPr>
            <a:cxnSpLocks noChangeShapeType="1"/>
          </p:cNvCxnSpPr>
          <p:nvPr/>
        </p:nvCxnSpPr>
        <p:spPr bwMode="auto">
          <a:xfrm flipH="1" flipV="1">
            <a:off x="9264650" y="2420939"/>
            <a:ext cx="446088" cy="28733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0" name="Conector de seta reta 23"/>
          <p:cNvCxnSpPr>
            <a:cxnSpLocks noChangeShapeType="1"/>
          </p:cNvCxnSpPr>
          <p:nvPr/>
        </p:nvCxnSpPr>
        <p:spPr bwMode="auto">
          <a:xfrm flipV="1">
            <a:off x="7534276" y="2420939"/>
            <a:ext cx="506413" cy="19208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Fluxograma: Disco magnético 29"/>
          <p:cNvSpPr/>
          <p:nvPr/>
        </p:nvSpPr>
        <p:spPr bwMode="auto">
          <a:xfrm>
            <a:off x="7977188" y="4076700"/>
            <a:ext cx="1439862" cy="1081088"/>
          </a:xfrm>
          <a:prstGeom prst="flowChartMagneticDisk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2075" tIns="46038" rIns="92075" bIns="46038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OLAP</a:t>
            </a:r>
          </a:p>
        </p:txBody>
      </p:sp>
      <p:sp>
        <p:nvSpPr>
          <p:cNvPr id="11282" name="CaixaDeTexto 32"/>
          <p:cNvSpPr txBox="1">
            <a:spLocks noChangeArrowheads="1"/>
          </p:cNvSpPr>
          <p:nvPr/>
        </p:nvSpPr>
        <p:spPr bwMode="auto">
          <a:xfrm>
            <a:off x="10012363" y="4471989"/>
            <a:ext cx="62071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Acesso</a:t>
            </a:r>
          </a:p>
        </p:txBody>
      </p:sp>
      <p:sp>
        <p:nvSpPr>
          <p:cNvPr id="11283" name="CaixaDeTexto 38"/>
          <p:cNvSpPr txBox="1">
            <a:spLocks noChangeArrowheads="1"/>
          </p:cNvSpPr>
          <p:nvPr/>
        </p:nvSpPr>
        <p:spPr bwMode="auto">
          <a:xfrm>
            <a:off x="7319963" y="4295776"/>
            <a:ext cx="5334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Carga</a:t>
            </a:r>
          </a:p>
        </p:txBody>
      </p:sp>
      <p:cxnSp>
        <p:nvCxnSpPr>
          <p:cNvPr id="11284" name="Conector de seta reta 41"/>
          <p:cNvCxnSpPr>
            <a:cxnSpLocks noChangeShapeType="1"/>
          </p:cNvCxnSpPr>
          <p:nvPr/>
        </p:nvCxnSpPr>
        <p:spPr bwMode="auto">
          <a:xfrm flipV="1">
            <a:off x="7372351" y="4846638"/>
            <a:ext cx="600075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5" name="Conector de seta reta 43"/>
          <p:cNvCxnSpPr>
            <a:cxnSpLocks noChangeShapeType="1"/>
          </p:cNvCxnSpPr>
          <p:nvPr/>
        </p:nvCxnSpPr>
        <p:spPr bwMode="auto">
          <a:xfrm flipV="1">
            <a:off x="7372351" y="4999038"/>
            <a:ext cx="600075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6" name="Conector de seta reta 44"/>
          <p:cNvCxnSpPr>
            <a:cxnSpLocks noChangeShapeType="1"/>
          </p:cNvCxnSpPr>
          <p:nvPr/>
        </p:nvCxnSpPr>
        <p:spPr bwMode="auto">
          <a:xfrm flipV="1">
            <a:off x="7372351" y="4724400"/>
            <a:ext cx="600075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7" name="Conector de seta reta 46"/>
          <p:cNvCxnSpPr>
            <a:cxnSpLocks noChangeShapeType="1"/>
          </p:cNvCxnSpPr>
          <p:nvPr/>
        </p:nvCxnSpPr>
        <p:spPr bwMode="auto">
          <a:xfrm flipV="1">
            <a:off x="7372351" y="4581525"/>
            <a:ext cx="600075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8" name="Conector de seta reta 42"/>
          <p:cNvCxnSpPr>
            <a:cxnSpLocks noChangeShapeType="1"/>
          </p:cNvCxnSpPr>
          <p:nvPr/>
        </p:nvCxnSpPr>
        <p:spPr bwMode="auto">
          <a:xfrm flipV="1">
            <a:off x="9412288" y="4270376"/>
            <a:ext cx="468312" cy="33972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9" name="Conector de seta reta 51"/>
          <p:cNvCxnSpPr>
            <a:cxnSpLocks noChangeShapeType="1"/>
          </p:cNvCxnSpPr>
          <p:nvPr/>
        </p:nvCxnSpPr>
        <p:spPr bwMode="auto">
          <a:xfrm flipV="1">
            <a:off x="9413876" y="4621213"/>
            <a:ext cx="600075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90" name="Conector de seta reta 52"/>
          <p:cNvCxnSpPr>
            <a:cxnSpLocks noChangeShapeType="1"/>
          </p:cNvCxnSpPr>
          <p:nvPr/>
        </p:nvCxnSpPr>
        <p:spPr bwMode="auto">
          <a:xfrm>
            <a:off x="9410700" y="4645026"/>
            <a:ext cx="585788" cy="32226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FD529702-1DED-460B-A3BC-F2AE01FC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669" y="325609"/>
            <a:ext cx="11083212" cy="511174"/>
          </a:xfrm>
        </p:spPr>
        <p:txBody>
          <a:bodyPr>
            <a:noAutofit/>
          </a:bodyPr>
          <a:lstStyle/>
          <a:p>
            <a:r>
              <a:rPr lang="pt-BR" altLang="pt-BR" sz="2800" dirty="0"/>
              <a:t>Características do ambiente OLTP e OLAP</a:t>
            </a:r>
            <a:br>
              <a:rPr lang="en-US" altLang="pt-BR" sz="2800" dirty="0"/>
            </a:b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20685696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7DDAEE7E-9803-42AC-B8EE-BF53EFFDF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301" y="855264"/>
            <a:ext cx="9144000" cy="5376074"/>
          </a:xfrm>
          <a:prstGeom prst="rect">
            <a:avLst/>
          </a:prstGeom>
        </p:spPr>
      </p:pic>
      <p:sp>
        <p:nvSpPr>
          <p:cNvPr id="387" name="Shape 387"/>
          <p:cNvSpPr/>
          <p:nvPr/>
        </p:nvSpPr>
        <p:spPr>
          <a:xfrm>
            <a:off x="295275" y="416683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i="1" dirty="0">
                <a:solidFill>
                  <a:srgbClr val="1F3864"/>
                </a:solidFill>
                <a:latin typeface="Square721 BT"/>
                <a:ea typeface="Calibri"/>
                <a:cs typeface="Calibri"/>
                <a:sym typeface="Calibri"/>
              </a:rPr>
              <a:t>Data Lake</a:t>
            </a:r>
          </a:p>
        </p:txBody>
      </p:sp>
      <p:sp>
        <p:nvSpPr>
          <p:cNvPr id="388" name="Shape 388" descr="Resultado de imagem para operadoras"/>
          <p:cNvSpPr/>
          <p:nvPr/>
        </p:nvSpPr>
        <p:spPr>
          <a:xfrm>
            <a:off x="5981702" y="3314702"/>
            <a:ext cx="228599" cy="2285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3810000" y="3082752"/>
            <a:ext cx="4572000" cy="2769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57743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/>
          <p:nvPr/>
        </p:nvSpPr>
        <p:spPr>
          <a:xfrm>
            <a:off x="295275" y="416683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i="1" dirty="0">
                <a:solidFill>
                  <a:srgbClr val="1F3864"/>
                </a:solidFill>
                <a:latin typeface="Square721 BT"/>
                <a:ea typeface="Calibri"/>
                <a:cs typeface="Calibri"/>
                <a:sym typeface="Calibri"/>
              </a:rPr>
              <a:t>Data Lake</a:t>
            </a:r>
          </a:p>
        </p:txBody>
      </p:sp>
      <p:sp>
        <p:nvSpPr>
          <p:cNvPr id="388" name="Shape 388" descr="Resultado de imagem para operadoras"/>
          <p:cNvSpPr/>
          <p:nvPr/>
        </p:nvSpPr>
        <p:spPr>
          <a:xfrm>
            <a:off x="5981702" y="3314702"/>
            <a:ext cx="228599" cy="2285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3810000" y="3082752"/>
            <a:ext cx="4572000" cy="2769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4" descr="Imagem relacionada">
            <a:extLst>
              <a:ext uri="{FF2B5EF4-FFF2-40B4-BE49-F238E27FC236}">
                <a16:creationId xmlns:a16="http://schemas.microsoft.com/office/drawing/2014/main" id="{797632DE-D93A-4C3D-8268-296A7BEFE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690" y="1045564"/>
            <a:ext cx="7440619" cy="5812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356673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/>
          <p:nvPr/>
        </p:nvSpPr>
        <p:spPr>
          <a:xfrm>
            <a:off x="438150" y="510054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i="1" dirty="0">
                <a:solidFill>
                  <a:srgbClr val="1F3864"/>
                </a:solidFill>
                <a:latin typeface="Square721 BT"/>
                <a:ea typeface="Calibri"/>
                <a:cs typeface="Calibri"/>
                <a:sym typeface="Calibri"/>
              </a:rPr>
              <a:t>Data Lake</a:t>
            </a:r>
          </a:p>
        </p:txBody>
      </p:sp>
      <p:sp>
        <p:nvSpPr>
          <p:cNvPr id="388" name="Shape 388" descr="Resultado de imagem para operadoras"/>
          <p:cNvSpPr/>
          <p:nvPr/>
        </p:nvSpPr>
        <p:spPr>
          <a:xfrm>
            <a:off x="5981702" y="3314702"/>
            <a:ext cx="228599" cy="2285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3810000" y="3082752"/>
            <a:ext cx="4572000" cy="2769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A655110-A8A2-4266-A99B-F85AA9FAA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4447" y="1032996"/>
            <a:ext cx="8267700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20831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/>
          <p:nvPr/>
        </p:nvSpPr>
        <p:spPr>
          <a:xfrm>
            <a:off x="1415480" y="137894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i="1" dirty="0">
                <a:solidFill>
                  <a:srgbClr val="1F3864"/>
                </a:solidFill>
                <a:latin typeface="Square721 BT"/>
                <a:ea typeface="Calibri"/>
                <a:cs typeface="Calibri"/>
                <a:sym typeface="Calibri"/>
              </a:rPr>
              <a:t>Lambda aplicado</a:t>
            </a:r>
          </a:p>
        </p:txBody>
      </p:sp>
      <p:sp>
        <p:nvSpPr>
          <p:cNvPr id="388" name="Shape 388" descr="Resultado de imagem para operadoras"/>
          <p:cNvSpPr/>
          <p:nvPr/>
        </p:nvSpPr>
        <p:spPr>
          <a:xfrm>
            <a:off x="5981702" y="3314702"/>
            <a:ext cx="228599" cy="2285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3810000" y="3082752"/>
            <a:ext cx="4572000" cy="2769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C852019-D07E-405F-98C3-A229BB45E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923" y="1001283"/>
            <a:ext cx="9144000" cy="5084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47372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/>
          <p:nvPr/>
        </p:nvSpPr>
        <p:spPr>
          <a:xfrm>
            <a:off x="1415480" y="137894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i="1" dirty="0">
                <a:solidFill>
                  <a:srgbClr val="1F3864"/>
                </a:solidFill>
                <a:latin typeface="Square721 BT"/>
                <a:ea typeface="Calibri"/>
                <a:cs typeface="Calibri"/>
                <a:sym typeface="Calibri"/>
              </a:rPr>
              <a:t>Lambda aplicado</a:t>
            </a:r>
          </a:p>
        </p:txBody>
      </p:sp>
      <p:sp>
        <p:nvSpPr>
          <p:cNvPr id="388" name="Shape 388" descr="Resultado de imagem para operadoras"/>
          <p:cNvSpPr/>
          <p:nvPr/>
        </p:nvSpPr>
        <p:spPr>
          <a:xfrm>
            <a:off x="5981702" y="3314702"/>
            <a:ext cx="228599" cy="2285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3810000" y="3082752"/>
            <a:ext cx="4572000" cy="2769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5901510-96F2-4661-A1A4-FED73E9B7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75" y="1123256"/>
            <a:ext cx="9144000" cy="484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8795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/>
          <p:nvPr/>
        </p:nvSpPr>
        <p:spPr>
          <a:xfrm>
            <a:off x="1703512" y="116633"/>
            <a:ext cx="3851920" cy="438581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buSzPct val="25000"/>
              <a:defRPr/>
            </a:pPr>
            <a:r>
              <a:rPr lang="pt-BR" sz="2400" b="1" i="1" dirty="0">
                <a:solidFill>
                  <a:srgbClr val="1F3864"/>
                </a:solidFill>
                <a:latin typeface="Square721 BT"/>
                <a:ea typeface="Calibri"/>
                <a:cs typeface="Calibri"/>
                <a:sym typeface="Calibri"/>
              </a:rPr>
              <a:t>Ferramentas</a:t>
            </a:r>
          </a:p>
        </p:txBody>
      </p:sp>
      <p:sp>
        <p:nvSpPr>
          <p:cNvPr id="388" name="Shape 388" descr="Resultado de imagem para operadoras"/>
          <p:cNvSpPr/>
          <p:nvPr/>
        </p:nvSpPr>
        <p:spPr>
          <a:xfrm>
            <a:off x="5981702" y="3314702"/>
            <a:ext cx="228599" cy="2285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3810000" y="3082752"/>
            <a:ext cx="4572000" cy="276999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eaLnBrk="0" fontAlgn="base" hangingPunct="0">
              <a:spcAft>
                <a:spcPct val="0"/>
              </a:spcAft>
              <a:defRPr/>
            </a:pPr>
            <a:endParaRPr sz="135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C02B3FC-BCB3-407B-A7ED-B5412CA71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284" y="1218892"/>
            <a:ext cx="7573432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52407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15481" y="692696"/>
            <a:ext cx="8232594" cy="6165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ixaDeTexto 4"/>
          <p:cNvSpPr txBox="1"/>
          <p:nvPr/>
        </p:nvSpPr>
        <p:spPr>
          <a:xfrm>
            <a:off x="2754923" y="231031"/>
            <a:ext cx="4932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/>
              <a:t>1º  ou 2º Trabalho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120466833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87256" y="1560289"/>
            <a:ext cx="9326928" cy="45259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pt-BR" altLang="pt-BR" sz="2000" b="0" dirty="0">
                <a:solidFill>
                  <a:schemeClr val="tx1"/>
                </a:solidFill>
              </a:rPr>
              <a:t>Construir arquitetura do Hospital, gerando proposta técnica calcada na solução para questões relacionadas a dados não estruturados, semiestruturados ou de aspectos de self </a:t>
            </a:r>
            <a:r>
              <a:rPr lang="pt-BR" altLang="pt-BR" sz="2000" b="0" dirty="0" err="1">
                <a:solidFill>
                  <a:schemeClr val="tx1"/>
                </a:solidFill>
              </a:rPr>
              <a:t>service</a:t>
            </a:r>
            <a:r>
              <a:rPr lang="pt-BR" altLang="pt-BR" sz="2000" b="0" dirty="0">
                <a:solidFill>
                  <a:schemeClr val="tx1"/>
                </a:solidFill>
              </a:rPr>
              <a:t> BI, a partir da arquitetura existente, que pode ser reformulada a partir das propostas de </a:t>
            </a:r>
            <a:r>
              <a:rPr lang="pt-BR" altLang="pt-BR" sz="2000" b="0" dirty="0" err="1">
                <a:solidFill>
                  <a:schemeClr val="tx1"/>
                </a:solidFill>
              </a:rPr>
              <a:t>Imnon</a:t>
            </a:r>
            <a:r>
              <a:rPr lang="pt-BR" altLang="pt-BR" sz="2000" b="0" dirty="0">
                <a:solidFill>
                  <a:schemeClr val="tx1"/>
                </a:solidFill>
              </a:rPr>
              <a:t> ou </a:t>
            </a:r>
            <a:r>
              <a:rPr lang="pt-BR" altLang="pt-BR" sz="2000" b="0" dirty="0" err="1">
                <a:solidFill>
                  <a:schemeClr val="tx1"/>
                </a:solidFill>
              </a:rPr>
              <a:t>Kimball</a:t>
            </a:r>
            <a:r>
              <a:rPr lang="pt-BR" altLang="pt-BR" sz="2000" b="0" dirty="0">
                <a:solidFill>
                  <a:schemeClr val="tx1"/>
                </a:solidFill>
              </a:rPr>
              <a:t>.</a:t>
            </a:r>
          </a:p>
          <a:p>
            <a:r>
              <a:rPr lang="pt-BR" altLang="pt-BR" sz="2000" b="0" dirty="0">
                <a:solidFill>
                  <a:schemeClr val="tx1"/>
                </a:solidFill>
              </a:rPr>
              <a:t>Dados publicados em 2016.</a:t>
            </a:r>
          </a:p>
          <a:p>
            <a:endParaRPr lang="pt-BR" altLang="pt-BR" sz="2000" b="0" dirty="0">
              <a:solidFill>
                <a:schemeClr val="tx1"/>
              </a:solidFill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1863969" y="75135"/>
            <a:ext cx="4716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 b="1" dirty="0">
                <a:solidFill>
                  <a:srgbClr val="000000"/>
                </a:solidFill>
                <a:latin typeface="Square721 BT"/>
              </a:rPr>
              <a:t>Agenda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177" y="5805265"/>
            <a:ext cx="220027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7661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tângulo 2"/>
          <p:cNvSpPr>
            <a:spLocks noChangeArrowheads="1"/>
          </p:cNvSpPr>
          <p:nvPr/>
        </p:nvSpPr>
        <p:spPr bwMode="auto">
          <a:xfrm>
            <a:off x="1524000" y="937307"/>
            <a:ext cx="8928992" cy="2062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O Hospital de Clínicas de Porto Alegre – HCPA (www.hcpa.ufrgs.br) é o Hospital escola da Universidade Federal do Rio Grande do Sul, integrante da rede de hospitais universitários do Ministério da Educação. Foi inaugurado em 1972, com a missão de oferecer serviços assistenciais de nível terciário no sul do Brasil, contando para isso com 735 leitos, 143 consultórios ambulatoriais e 3817 funcionários. Neste ambiente são desenvolvidas três atividades principais, intrinsecamente relacionadas: assistência, ensino e pesquisa. 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b="1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dirty="0">
              <a:solidFill>
                <a:srgbClr val="000000"/>
              </a:solidFill>
              <a:latin typeface="Square721 BT" pitchFamily="34" charset="0"/>
            </a:endParaRPr>
          </a:p>
        </p:txBody>
      </p:sp>
      <p:pic>
        <p:nvPicPr>
          <p:cNvPr id="86019" name="Picture 64" descr="Bill-resizedtolowerpixals-206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16097" y="4331813"/>
            <a:ext cx="992187" cy="148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6020" name="Picture 10" descr="http://www.dayainterview.com/image/ralph_kimball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777468" y="2973306"/>
            <a:ext cx="1157288" cy="150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6021" name="Retângulo 1"/>
          <p:cNvSpPr>
            <a:spLocks noChangeArrowheads="1"/>
          </p:cNvSpPr>
          <p:nvPr/>
        </p:nvSpPr>
        <p:spPr bwMode="auto">
          <a:xfrm>
            <a:off x="3942744" y="3123531"/>
            <a:ext cx="445956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4400" b="1" i="1" dirty="0">
                <a:solidFill>
                  <a:srgbClr val="000000"/>
                </a:solidFill>
                <a:latin typeface="Square721 BT" pitchFamily="34" charset="0"/>
              </a:rPr>
              <a:t>?</a:t>
            </a:r>
          </a:p>
        </p:txBody>
      </p:sp>
      <p:sp>
        <p:nvSpPr>
          <p:cNvPr id="86022" name="TextBox 37"/>
          <p:cNvSpPr txBox="1">
            <a:spLocks noChangeArrowheads="1"/>
          </p:cNvSpPr>
          <p:nvPr/>
        </p:nvSpPr>
        <p:spPr bwMode="auto">
          <a:xfrm>
            <a:off x="1524001" y="74901"/>
            <a:ext cx="7046913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pt-BR" sz="2800" b="1" i="1" dirty="0" err="1">
                <a:solidFill>
                  <a:srgbClr val="000000"/>
                </a:solidFill>
                <a:latin typeface="Calibri" pitchFamily="34" charset="0"/>
                <a:cs typeface="Arial" charset="0"/>
              </a:rPr>
              <a:t>Descritivo</a:t>
            </a:r>
            <a:endParaRPr lang="en-US" altLang="pt-BR" sz="3200" b="1" i="1" dirty="0">
              <a:solidFill>
                <a:srgbClr val="000000"/>
              </a:solidFill>
              <a:latin typeface="Calibri" pitchFamily="34" charset="0"/>
              <a:cs typeface="Arial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065" y="4894332"/>
            <a:ext cx="1738049" cy="1211788"/>
          </a:xfrm>
          <a:prstGeom prst="rect">
            <a:avLst/>
          </a:prstGeom>
        </p:spPr>
      </p:pic>
      <p:sp>
        <p:nvSpPr>
          <p:cNvPr id="10" name="Retângulo 1"/>
          <p:cNvSpPr>
            <a:spLocks noChangeArrowheads="1"/>
          </p:cNvSpPr>
          <p:nvPr/>
        </p:nvSpPr>
        <p:spPr bwMode="auto">
          <a:xfrm>
            <a:off x="5089573" y="4856035"/>
            <a:ext cx="445956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4400" b="1" i="1" dirty="0">
                <a:solidFill>
                  <a:srgbClr val="000000"/>
                </a:solidFill>
                <a:latin typeface="Square721 BT" pitchFamily="34" charset="0"/>
              </a:rPr>
              <a:t>?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1667684" y="4525000"/>
            <a:ext cx="137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b="1" i="1" dirty="0" err="1">
                <a:solidFill>
                  <a:srgbClr val="000000"/>
                </a:solidFill>
                <a:latin typeface="Square721 BT" pitchFamily="34" charset="0"/>
              </a:rPr>
              <a:t>Bottom-up</a:t>
            </a:r>
            <a:endParaRPr lang="pt-BR" b="1" i="1" dirty="0">
              <a:solidFill>
                <a:srgbClr val="000000"/>
              </a:solidFill>
              <a:latin typeface="Square721 BT" pitchFamily="34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3575721" y="5816029"/>
            <a:ext cx="137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b="1" i="1" dirty="0">
                <a:solidFill>
                  <a:srgbClr val="000000"/>
                </a:solidFill>
                <a:latin typeface="Square721 BT" pitchFamily="34" charset="0"/>
              </a:rPr>
              <a:t>Top-</a:t>
            </a:r>
            <a:r>
              <a:rPr lang="pt-BR" b="1" i="1" dirty="0" err="1">
                <a:solidFill>
                  <a:srgbClr val="000000"/>
                </a:solidFill>
                <a:latin typeface="Square721 BT" pitchFamily="34" charset="0"/>
              </a:rPr>
              <a:t>down</a:t>
            </a:r>
            <a:endParaRPr lang="pt-BR" b="1" i="1" dirty="0">
              <a:solidFill>
                <a:srgbClr val="000000"/>
              </a:solidFill>
              <a:latin typeface="Square721 BT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5910065" y="6136177"/>
            <a:ext cx="137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b="1" i="1" dirty="0">
                <a:solidFill>
                  <a:srgbClr val="000000"/>
                </a:solidFill>
                <a:latin typeface="Square721 BT" pitchFamily="34" charset="0"/>
              </a:rPr>
              <a:t>SSBI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86625" y="3667693"/>
            <a:ext cx="2324514" cy="1408657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8086626" y="5055543"/>
            <a:ext cx="137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b="1" i="1" dirty="0">
                <a:solidFill>
                  <a:srgbClr val="000000"/>
                </a:solidFill>
                <a:latin typeface="Square721 BT" pitchFamily="34" charset="0"/>
              </a:rPr>
              <a:t>Data Lake</a:t>
            </a:r>
          </a:p>
        </p:txBody>
      </p:sp>
      <p:sp>
        <p:nvSpPr>
          <p:cNvPr id="15" name="Retângulo 1"/>
          <p:cNvSpPr>
            <a:spLocks noChangeArrowheads="1"/>
          </p:cNvSpPr>
          <p:nvPr/>
        </p:nvSpPr>
        <p:spPr bwMode="auto">
          <a:xfrm>
            <a:off x="2249202" y="5146472"/>
            <a:ext cx="445956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4400" b="1" i="1" dirty="0">
                <a:solidFill>
                  <a:srgbClr val="000000"/>
                </a:solidFill>
                <a:latin typeface="Square721 BT" pitchFamily="34" charset="0"/>
              </a:rPr>
              <a:t>?</a:t>
            </a:r>
          </a:p>
        </p:txBody>
      </p:sp>
      <p:sp>
        <p:nvSpPr>
          <p:cNvPr id="16" name="Retângulo 1"/>
          <p:cNvSpPr>
            <a:spLocks noChangeArrowheads="1"/>
          </p:cNvSpPr>
          <p:nvPr/>
        </p:nvSpPr>
        <p:spPr bwMode="auto">
          <a:xfrm>
            <a:off x="8509942" y="5481969"/>
            <a:ext cx="445956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4400" b="1" i="1" dirty="0">
                <a:solidFill>
                  <a:srgbClr val="000000"/>
                </a:solidFill>
                <a:latin typeface="Square721 BT" pitchFamily="34" charset="0"/>
              </a:rPr>
              <a:t>?</a:t>
            </a:r>
          </a:p>
        </p:txBody>
      </p:sp>
      <p:sp>
        <p:nvSpPr>
          <p:cNvPr id="17" name="Retângulo 1"/>
          <p:cNvSpPr>
            <a:spLocks noChangeArrowheads="1"/>
          </p:cNvSpPr>
          <p:nvPr/>
        </p:nvSpPr>
        <p:spPr bwMode="auto">
          <a:xfrm>
            <a:off x="7648113" y="2730777"/>
            <a:ext cx="445956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4400" b="1" i="1" dirty="0">
                <a:solidFill>
                  <a:srgbClr val="000000"/>
                </a:solidFill>
                <a:latin typeface="Square721 BT" pitchFamily="34" charset="0"/>
              </a:rPr>
              <a:t>?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38948" y="2785394"/>
            <a:ext cx="2027743" cy="150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33617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tângulo 2"/>
          <p:cNvSpPr>
            <a:spLocks noChangeArrowheads="1"/>
          </p:cNvSpPr>
          <p:nvPr/>
        </p:nvSpPr>
        <p:spPr bwMode="auto">
          <a:xfrm>
            <a:off x="1631504" y="699565"/>
            <a:ext cx="8928992" cy="3293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Este amplo espectro de atuação evidencia a complexidade dos serviços prestados. O HCPA possui um banco de dados corporativo operacional, construído para suportar as aplicações transacionais inerentes a sistemas de controle dos processos do hospital. 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Esta base de dados é composta de sistemas clínicos e administrativos com 1400 tabelas e 100 GB de dados armazenados em banco de dados Oracle.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Possui uma rede de alta velocidade de 1.500 pontos, distribuídos em todos os locais onde se geram informações, viabilizando o atendimento assistencial a uma população que se beneficia anualmente de 550 mil consultas, 27 mil internações, 2 milhões exames e 29 mil cirurgias.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b="1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b="1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dirty="0">
              <a:solidFill>
                <a:srgbClr val="000000"/>
              </a:solidFill>
              <a:latin typeface="Square721 BT" pitchFamily="34" charset="0"/>
            </a:endParaRPr>
          </a:p>
        </p:txBody>
      </p:sp>
      <p:sp>
        <p:nvSpPr>
          <p:cNvPr id="86022" name="TextBox 37"/>
          <p:cNvSpPr txBox="1">
            <a:spLocks noChangeArrowheads="1"/>
          </p:cNvSpPr>
          <p:nvPr/>
        </p:nvSpPr>
        <p:spPr bwMode="auto">
          <a:xfrm>
            <a:off x="1524001" y="74901"/>
            <a:ext cx="7046913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pt-BR" sz="2800" b="1" i="1" dirty="0" err="1">
                <a:solidFill>
                  <a:srgbClr val="000000"/>
                </a:solidFill>
                <a:latin typeface="Calibri" pitchFamily="34" charset="0"/>
                <a:cs typeface="Arial" charset="0"/>
              </a:rPr>
              <a:t>Descritivo</a:t>
            </a:r>
            <a:endParaRPr lang="en-US" altLang="pt-BR" sz="3200" b="1" i="1" dirty="0">
              <a:solidFill>
                <a:srgbClr val="000000"/>
              </a:solidFill>
              <a:latin typeface="Calibri" pitchFamily="34" charset="0"/>
              <a:cs typeface="Arial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177" y="5805265"/>
            <a:ext cx="220027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505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3"/>
          <p:cNvSpPr txBox="1">
            <a:spLocks noChangeArrowheads="1"/>
          </p:cNvSpPr>
          <p:nvPr/>
        </p:nvSpPr>
        <p:spPr bwMode="auto">
          <a:xfrm>
            <a:off x="916781" y="578643"/>
            <a:ext cx="6042821" cy="4301333"/>
          </a:xfrm>
          <a:prstGeom prst="rect">
            <a:avLst/>
          </a:prstGeom>
          <a:solidFill>
            <a:srgbClr val="FFFFFF"/>
          </a:solidFill>
          <a:ln>
            <a:noFill/>
          </a:ln>
          <a:extLst/>
        </p:spPr>
        <p:txBody>
          <a:bodyPr lIns="92075" tIns="46038" rIns="92075" bIns="46038"/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800100" indent="-3429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2" eaLnBrk="0" fontAlgn="base" hangingPunct="0">
              <a:spcAft>
                <a:spcPct val="0"/>
              </a:spcAft>
              <a:buClrTx/>
              <a:buFont typeface="Wingdings" panose="05000000000000000000" pitchFamily="2" charset="2"/>
              <a:buChar char="§"/>
              <a:defRPr/>
            </a:pPr>
            <a:endParaRPr lang="pt-BR" altLang="pt-BR" dirty="0">
              <a:solidFill>
                <a:srgbClr val="07A99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Aft>
                <a:spcPct val="0"/>
              </a:spcAft>
              <a:buClrTx/>
              <a:buNone/>
              <a:defRPr/>
            </a:pPr>
            <a:r>
              <a:rPr lang="pt-BR" altLang="pt-BR" sz="1800" b="1" i="1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OLAP (On-Line </a:t>
            </a:r>
            <a:r>
              <a:rPr lang="pt-BR" altLang="pt-BR" sz="1800" b="1" i="1" dirty="0" err="1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Analytical</a:t>
            </a:r>
            <a:r>
              <a:rPr lang="pt-BR" altLang="pt-BR" sz="1800" b="1" i="1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pt-BR" altLang="pt-BR" sz="1800" b="1" i="1" dirty="0" err="1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Processing</a:t>
            </a:r>
            <a:r>
              <a:rPr lang="pt-BR" altLang="pt-BR" sz="1800" b="1" i="1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pt-BR" altLang="pt-BR" sz="1800" b="1" dirty="0">
              <a:solidFill>
                <a:srgbClr val="07A99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lvl="1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sz="1800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Sistemas que analisam o negócio.</a:t>
            </a:r>
          </a:p>
          <a:p>
            <a:pPr lvl="1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sz="1800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Base dos ambientes de </a:t>
            </a:r>
            <a:r>
              <a:rPr lang="pt-BR" altLang="pt-BR" sz="1800" i="1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Data </a:t>
            </a:r>
            <a:r>
              <a:rPr lang="pt-BR" altLang="pt-BR" sz="1800" i="1" dirty="0" err="1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Warehouse</a:t>
            </a:r>
            <a:r>
              <a:rPr lang="pt-BR" altLang="pt-BR" sz="1800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lvl="1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sz="1800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Frequentemente faz uso de dados históricos.</a:t>
            </a:r>
          </a:p>
          <a:p>
            <a:pPr lvl="1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sz="1800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Integra dados de diferentes processos.</a:t>
            </a:r>
          </a:p>
          <a:p>
            <a:pPr lvl="1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sz="1800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Sistemas de apoio a decisão (DSS)</a:t>
            </a:r>
          </a:p>
          <a:p>
            <a:pPr lvl="2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Visão  analítica do negócio</a:t>
            </a:r>
          </a:p>
          <a:p>
            <a:pPr lvl="2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Consulta é a principal atividade</a:t>
            </a:r>
          </a:p>
          <a:p>
            <a:pPr lvl="2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Os dados são consistentes e históricos</a:t>
            </a:r>
          </a:p>
          <a:p>
            <a:pPr lvl="2" algn="just" eaLnBrk="0" fontAlgn="base" hangingPunct="0">
              <a:spcAft>
                <a:spcPct val="0"/>
              </a:spcAft>
              <a:buClr>
                <a:srgbClr val="C00000"/>
              </a:buClr>
              <a:defRPr/>
            </a:pPr>
            <a:r>
              <a:rPr lang="pt-BR" altLang="pt-BR" dirty="0">
                <a:solidFill>
                  <a:srgbClr val="07A99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Analisam-se tendências e padrões a partir de grande quantidade de dados</a:t>
            </a:r>
          </a:p>
        </p:txBody>
      </p:sp>
      <p:sp>
        <p:nvSpPr>
          <p:cNvPr id="3" name="Fluxograma: Disco magnético 2"/>
          <p:cNvSpPr/>
          <p:nvPr/>
        </p:nvSpPr>
        <p:spPr bwMode="auto">
          <a:xfrm>
            <a:off x="7937501" y="1628775"/>
            <a:ext cx="1439863" cy="1079500"/>
          </a:xfrm>
          <a:prstGeom prst="flowChartMagneticDisk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2075" tIns="46038" rIns="92075" bIns="46038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OLTP</a:t>
            </a:r>
          </a:p>
        </p:txBody>
      </p:sp>
      <p:sp>
        <p:nvSpPr>
          <p:cNvPr id="11269" name="CaixaDeTexto 3"/>
          <p:cNvSpPr txBox="1">
            <a:spLocks noChangeArrowheads="1"/>
          </p:cNvSpPr>
          <p:nvPr/>
        </p:nvSpPr>
        <p:spPr bwMode="auto">
          <a:xfrm>
            <a:off x="8278814" y="1182689"/>
            <a:ext cx="73183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Atualizar</a:t>
            </a:r>
          </a:p>
        </p:txBody>
      </p:sp>
      <p:sp>
        <p:nvSpPr>
          <p:cNvPr id="11270" name="CaixaDeTexto 6"/>
          <p:cNvSpPr txBox="1">
            <a:spLocks noChangeArrowheads="1"/>
          </p:cNvSpPr>
          <p:nvPr/>
        </p:nvSpPr>
        <p:spPr bwMode="auto">
          <a:xfrm>
            <a:off x="7248525" y="1363663"/>
            <a:ext cx="5715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Incluir</a:t>
            </a:r>
          </a:p>
        </p:txBody>
      </p:sp>
      <p:sp>
        <p:nvSpPr>
          <p:cNvPr id="11271" name="CaixaDeTexto 7"/>
          <p:cNvSpPr txBox="1">
            <a:spLocks noChangeArrowheads="1"/>
          </p:cNvSpPr>
          <p:nvPr/>
        </p:nvSpPr>
        <p:spPr bwMode="auto">
          <a:xfrm>
            <a:off x="9432926" y="1268413"/>
            <a:ext cx="695325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Eliminar</a:t>
            </a:r>
          </a:p>
        </p:txBody>
      </p:sp>
      <p:cxnSp>
        <p:nvCxnSpPr>
          <p:cNvPr id="11272" name="Conector de seta reta 5"/>
          <p:cNvCxnSpPr>
            <a:cxnSpLocks noChangeShapeType="1"/>
          </p:cNvCxnSpPr>
          <p:nvPr/>
        </p:nvCxnSpPr>
        <p:spPr bwMode="auto">
          <a:xfrm>
            <a:off x="7680326" y="1628776"/>
            <a:ext cx="360363" cy="36036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3" name="Conector de seta reta 9"/>
          <p:cNvCxnSpPr>
            <a:cxnSpLocks noChangeShapeType="1"/>
            <a:stCxn id="11269" idx="2"/>
          </p:cNvCxnSpPr>
          <p:nvPr/>
        </p:nvCxnSpPr>
        <p:spPr bwMode="auto">
          <a:xfrm>
            <a:off x="8645525" y="1458913"/>
            <a:ext cx="0" cy="34925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4" name="Conector de seta reta 11"/>
          <p:cNvCxnSpPr>
            <a:cxnSpLocks noChangeShapeType="1"/>
          </p:cNvCxnSpPr>
          <p:nvPr/>
        </p:nvCxnSpPr>
        <p:spPr bwMode="auto">
          <a:xfrm flipH="1">
            <a:off x="9264650" y="1574801"/>
            <a:ext cx="446088" cy="48577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75" name="CaixaDeTexto 17"/>
          <p:cNvSpPr txBox="1">
            <a:spLocks noChangeArrowheads="1"/>
          </p:cNvSpPr>
          <p:nvPr/>
        </p:nvSpPr>
        <p:spPr bwMode="auto">
          <a:xfrm>
            <a:off x="9590089" y="2706689"/>
            <a:ext cx="73183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Atualizar</a:t>
            </a:r>
          </a:p>
        </p:txBody>
      </p:sp>
      <p:sp>
        <p:nvSpPr>
          <p:cNvPr id="11276" name="CaixaDeTexto 18"/>
          <p:cNvSpPr txBox="1">
            <a:spLocks noChangeArrowheads="1"/>
          </p:cNvSpPr>
          <p:nvPr/>
        </p:nvSpPr>
        <p:spPr bwMode="auto">
          <a:xfrm>
            <a:off x="8404225" y="2935288"/>
            <a:ext cx="5715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Incluir</a:t>
            </a:r>
          </a:p>
        </p:txBody>
      </p:sp>
      <p:sp>
        <p:nvSpPr>
          <p:cNvPr id="11277" name="CaixaDeTexto 19"/>
          <p:cNvSpPr txBox="1">
            <a:spLocks noChangeArrowheads="1"/>
          </p:cNvSpPr>
          <p:nvPr/>
        </p:nvSpPr>
        <p:spPr bwMode="auto">
          <a:xfrm>
            <a:off x="6983413" y="2613026"/>
            <a:ext cx="69691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Eliminar</a:t>
            </a:r>
          </a:p>
        </p:txBody>
      </p:sp>
      <p:cxnSp>
        <p:nvCxnSpPr>
          <p:cNvPr id="11278" name="Conector de seta reta 13"/>
          <p:cNvCxnSpPr>
            <a:cxnSpLocks noChangeShapeType="1"/>
          </p:cNvCxnSpPr>
          <p:nvPr/>
        </p:nvCxnSpPr>
        <p:spPr bwMode="auto">
          <a:xfrm flipH="1" flipV="1">
            <a:off x="8689975" y="2565401"/>
            <a:ext cx="0" cy="32226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9" name="Conector de seta reta 21"/>
          <p:cNvCxnSpPr>
            <a:cxnSpLocks noChangeShapeType="1"/>
          </p:cNvCxnSpPr>
          <p:nvPr/>
        </p:nvCxnSpPr>
        <p:spPr bwMode="auto">
          <a:xfrm flipH="1" flipV="1">
            <a:off x="9264650" y="2420939"/>
            <a:ext cx="446088" cy="28733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0" name="Conector de seta reta 23"/>
          <p:cNvCxnSpPr>
            <a:cxnSpLocks noChangeShapeType="1"/>
          </p:cNvCxnSpPr>
          <p:nvPr/>
        </p:nvCxnSpPr>
        <p:spPr bwMode="auto">
          <a:xfrm flipV="1">
            <a:off x="7534276" y="2420939"/>
            <a:ext cx="506413" cy="19208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Fluxograma: Disco magnético 29"/>
          <p:cNvSpPr/>
          <p:nvPr/>
        </p:nvSpPr>
        <p:spPr bwMode="auto">
          <a:xfrm>
            <a:off x="7977188" y="4076700"/>
            <a:ext cx="1439862" cy="1081088"/>
          </a:xfrm>
          <a:prstGeom prst="flowChartMagneticDisk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2075" tIns="46038" rIns="92075" bIns="46038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OLAP</a:t>
            </a:r>
          </a:p>
        </p:txBody>
      </p:sp>
      <p:sp>
        <p:nvSpPr>
          <p:cNvPr id="11282" name="CaixaDeTexto 32"/>
          <p:cNvSpPr txBox="1">
            <a:spLocks noChangeArrowheads="1"/>
          </p:cNvSpPr>
          <p:nvPr/>
        </p:nvSpPr>
        <p:spPr bwMode="auto">
          <a:xfrm>
            <a:off x="10012363" y="4471989"/>
            <a:ext cx="62071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Acesso</a:t>
            </a:r>
          </a:p>
        </p:txBody>
      </p:sp>
      <p:sp>
        <p:nvSpPr>
          <p:cNvPr id="11283" name="CaixaDeTexto 38"/>
          <p:cNvSpPr txBox="1">
            <a:spLocks noChangeArrowheads="1"/>
          </p:cNvSpPr>
          <p:nvPr/>
        </p:nvSpPr>
        <p:spPr bwMode="auto">
          <a:xfrm>
            <a:off x="7319963" y="4295776"/>
            <a:ext cx="5334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FC0128"/>
              </a:buClr>
              <a:buSzPct val="10000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C0128"/>
              </a:buClr>
              <a:buSzPct val="100000"/>
              <a:buFont typeface="Wingdings" panose="05000000000000000000" pitchFamily="2" charset="2"/>
              <a:buChar char="F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pt-BR" altLang="pt-BR" sz="12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Carga</a:t>
            </a:r>
          </a:p>
        </p:txBody>
      </p:sp>
      <p:cxnSp>
        <p:nvCxnSpPr>
          <p:cNvPr id="11284" name="Conector de seta reta 41"/>
          <p:cNvCxnSpPr>
            <a:cxnSpLocks noChangeShapeType="1"/>
          </p:cNvCxnSpPr>
          <p:nvPr/>
        </p:nvCxnSpPr>
        <p:spPr bwMode="auto">
          <a:xfrm flipV="1">
            <a:off x="7372351" y="4846638"/>
            <a:ext cx="600075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5" name="Conector de seta reta 43"/>
          <p:cNvCxnSpPr>
            <a:cxnSpLocks noChangeShapeType="1"/>
          </p:cNvCxnSpPr>
          <p:nvPr/>
        </p:nvCxnSpPr>
        <p:spPr bwMode="auto">
          <a:xfrm flipV="1">
            <a:off x="7372351" y="4999038"/>
            <a:ext cx="600075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6" name="Conector de seta reta 44"/>
          <p:cNvCxnSpPr>
            <a:cxnSpLocks noChangeShapeType="1"/>
          </p:cNvCxnSpPr>
          <p:nvPr/>
        </p:nvCxnSpPr>
        <p:spPr bwMode="auto">
          <a:xfrm flipV="1">
            <a:off x="7372351" y="4724400"/>
            <a:ext cx="600075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7" name="Conector de seta reta 46"/>
          <p:cNvCxnSpPr>
            <a:cxnSpLocks noChangeShapeType="1"/>
          </p:cNvCxnSpPr>
          <p:nvPr/>
        </p:nvCxnSpPr>
        <p:spPr bwMode="auto">
          <a:xfrm flipV="1">
            <a:off x="7372351" y="4581525"/>
            <a:ext cx="600075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8" name="Conector de seta reta 42"/>
          <p:cNvCxnSpPr>
            <a:cxnSpLocks noChangeShapeType="1"/>
          </p:cNvCxnSpPr>
          <p:nvPr/>
        </p:nvCxnSpPr>
        <p:spPr bwMode="auto">
          <a:xfrm flipV="1">
            <a:off x="9412288" y="4270376"/>
            <a:ext cx="468312" cy="33972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9" name="Conector de seta reta 51"/>
          <p:cNvCxnSpPr>
            <a:cxnSpLocks noChangeShapeType="1"/>
          </p:cNvCxnSpPr>
          <p:nvPr/>
        </p:nvCxnSpPr>
        <p:spPr bwMode="auto">
          <a:xfrm flipV="1">
            <a:off x="9413876" y="4621213"/>
            <a:ext cx="600075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90" name="Conector de seta reta 52"/>
          <p:cNvCxnSpPr>
            <a:cxnSpLocks noChangeShapeType="1"/>
          </p:cNvCxnSpPr>
          <p:nvPr/>
        </p:nvCxnSpPr>
        <p:spPr bwMode="auto">
          <a:xfrm>
            <a:off x="9410700" y="4645026"/>
            <a:ext cx="585788" cy="32226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FD529702-1DED-460B-A3BC-F2AE01FC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669" y="325609"/>
            <a:ext cx="11083212" cy="511174"/>
          </a:xfrm>
        </p:spPr>
        <p:txBody>
          <a:bodyPr>
            <a:noAutofit/>
          </a:bodyPr>
          <a:lstStyle/>
          <a:p>
            <a:r>
              <a:rPr lang="pt-BR" altLang="pt-BR" sz="2800" dirty="0"/>
              <a:t>Características do ambiente OLTP e OLAP</a:t>
            </a:r>
            <a:br>
              <a:rPr lang="en-US" altLang="pt-BR" sz="2800" dirty="0"/>
            </a:b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16732808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22" name="TextBox 37"/>
          <p:cNvSpPr txBox="1">
            <a:spLocks noChangeArrowheads="1"/>
          </p:cNvSpPr>
          <p:nvPr/>
        </p:nvSpPr>
        <p:spPr bwMode="auto">
          <a:xfrm>
            <a:off x="1524001" y="74901"/>
            <a:ext cx="7046913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pt-BR" sz="2800" b="1" i="1" dirty="0" err="1">
                <a:solidFill>
                  <a:srgbClr val="000000"/>
                </a:solidFill>
                <a:latin typeface="Calibri" pitchFamily="34" charset="0"/>
                <a:cs typeface="Arial" charset="0"/>
              </a:rPr>
              <a:t>Descritivo</a:t>
            </a:r>
            <a:endParaRPr lang="en-US" altLang="pt-BR" sz="3200" b="1" i="1" dirty="0">
              <a:solidFill>
                <a:srgbClr val="000000"/>
              </a:solidFill>
              <a:latin typeface="Calibri" pitchFamily="34" charset="0"/>
              <a:cs typeface="Arial" charset="0"/>
            </a:endParaRPr>
          </a:p>
        </p:txBody>
      </p:sp>
      <p:graphicFrame>
        <p:nvGraphicFramePr>
          <p:cNvPr id="2" name="Tabela 1"/>
          <p:cNvGraphicFramePr>
            <a:graphicFrameLocks noGrp="1"/>
          </p:cNvGraphicFramePr>
          <p:nvPr>
            <p:extLst/>
          </p:nvPr>
        </p:nvGraphicFramePr>
        <p:xfrm>
          <a:off x="2279576" y="764704"/>
          <a:ext cx="7560840" cy="56774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75377">
                  <a:extLst>
                    <a:ext uri="{9D8B030D-6E8A-4147-A177-3AD203B41FA5}">
                      <a16:colId xmlns:a16="http://schemas.microsoft.com/office/drawing/2014/main" val="2635211518"/>
                    </a:ext>
                  </a:extLst>
                </a:gridCol>
                <a:gridCol w="2106233">
                  <a:extLst>
                    <a:ext uri="{9D8B030D-6E8A-4147-A177-3AD203B41FA5}">
                      <a16:colId xmlns:a16="http://schemas.microsoft.com/office/drawing/2014/main" val="2831507568"/>
                    </a:ext>
                  </a:extLst>
                </a:gridCol>
                <a:gridCol w="2079230">
                  <a:extLst>
                    <a:ext uri="{9D8B030D-6E8A-4147-A177-3AD203B41FA5}">
                      <a16:colId xmlns:a16="http://schemas.microsoft.com/office/drawing/2014/main" val="176983026"/>
                    </a:ext>
                  </a:extLst>
                </a:gridCol>
              </a:tblGrid>
              <a:tr h="130712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Indicadores anuais</a:t>
                      </a:r>
                      <a:endParaRPr lang="pt-BR" sz="1400" b="1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2014</a:t>
                      </a:r>
                      <a:endParaRPr lang="pt-BR" sz="1400" b="1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2015</a:t>
                      </a:r>
                      <a:endParaRPr lang="pt-BR" sz="1400" b="1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3041325649"/>
                  </a:ext>
                </a:extLst>
              </a:tr>
              <a:tr h="19918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PRODUÇÃO ASSISTENCIAL</a:t>
                      </a:r>
                      <a:endParaRPr lang="pt-BR" sz="1400" b="1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0751276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INTERNAÇÕES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32,056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34.161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26818305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CONSULTAS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590.306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601.732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1020420299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EXAMES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3.211.531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3.422.564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239881071"/>
                  </a:ext>
                </a:extLst>
              </a:tr>
              <a:tr h="199181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PROCEDIMENTOS CIRÚRGICOS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46.847 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48.092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47336800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PARTOS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3.567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3.997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433670360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TRANSPLANTES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472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466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3263656830"/>
                  </a:ext>
                </a:extLst>
              </a:tr>
              <a:tr h="199181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PROCEDIMENTOS EM CONSULTÓRIO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245.548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259.791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271069217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SESSÕES TERAPÊUTICAS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103.248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101.072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3243360899"/>
                  </a:ext>
                </a:extLst>
              </a:tr>
              <a:tr h="19918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QUALIDADE ASSISTENCIAL</a:t>
                      </a:r>
                      <a:endParaRPr lang="pt-BR" sz="1400" b="1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744541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TAXA DE OCUPAÇÃO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88,78%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90,63%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2061616446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MÉDIA PERMANÊNCIA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8,84 dias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8,13 dias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3167107919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TAXA DE MORTALIDADE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4,92%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4,90%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1838139213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TAXA DE CESÁREA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32,38%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32,85%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2744799230"/>
                  </a:ext>
                </a:extLst>
              </a:tr>
              <a:tr h="124488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RECURSOS HUMANOS</a:t>
                      </a:r>
                      <a:endParaRPr lang="pt-BR" sz="1400" b="1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24249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Nº FUNCIONÁRIOS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6.100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6.133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3049978652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Nº DE DOCENTES 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402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429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2582542997"/>
                  </a:ext>
                </a:extLst>
              </a:tr>
              <a:tr h="199181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ROTATIVIDADE PESSOAL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0,7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0,6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3943022111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ABSENTEÍSMO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3,4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3,8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3552147119"/>
                  </a:ext>
                </a:extLst>
              </a:tr>
              <a:tr h="19918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SATISFAÇÃO DO CLIENTE</a:t>
                      </a:r>
                      <a:endParaRPr lang="pt-BR" sz="1400" b="1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35268"/>
                  </a:ext>
                </a:extLst>
              </a:tr>
              <a:tr h="199181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PACIENTES INTERNADOS -  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80,06%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80,07%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1402140256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Grau: Ótimo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5813710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PACIENTES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90,03%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90,80%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1259388115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AMBULATORIAIS -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121089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Grau: </a:t>
                      </a:r>
                      <a:r>
                        <a:rPr lang="pt-BR" sz="1400" u="none" strike="noStrike" dirty="0" err="1">
                          <a:effectLst/>
                        </a:rPr>
                        <a:t>Ótimo+Bom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5807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42992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22" name="TextBox 37"/>
          <p:cNvSpPr txBox="1">
            <a:spLocks noChangeArrowheads="1"/>
          </p:cNvSpPr>
          <p:nvPr/>
        </p:nvSpPr>
        <p:spPr bwMode="auto">
          <a:xfrm>
            <a:off x="1524001" y="74901"/>
            <a:ext cx="7046913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pt-BR" sz="2800" b="1" i="1" dirty="0" err="1">
                <a:solidFill>
                  <a:srgbClr val="000000"/>
                </a:solidFill>
                <a:latin typeface="Calibri" pitchFamily="34" charset="0"/>
                <a:cs typeface="Arial" charset="0"/>
              </a:rPr>
              <a:t>Descritivo</a:t>
            </a:r>
            <a:endParaRPr lang="en-US" altLang="pt-BR" sz="3200" b="1" i="1" dirty="0">
              <a:solidFill>
                <a:srgbClr val="000000"/>
              </a:solidFill>
              <a:latin typeface="Calibri" pitchFamily="34" charset="0"/>
              <a:cs typeface="Arial" charset="0"/>
            </a:endParaRPr>
          </a:p>
        </p:txBody>
      </p:sp>
      <p:graphicFrame>
        <p:nvGraphicFramePr>
          <p:cNvPr id="2" name="Tabela 1"/>
          <p:cNvGraphicFramePr>
            <a:graphicFrameLocks noGrp="1"/>
          </p:cNvGraphicFramePr>
          <p:nvPr>
            <p:extLst/>
          </p:nvPr>
        </p:nvGraphicFramePr>
        <p:xfrm>
          <a:off x="2207568" y="1124744"/>
          <a:ext cx="7560840" cy="261534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75377">
                  <a:extLst>
                    <a:ext uri="{9D8B030D-6E8A-4147-A177-3AD203B41FA5}">
                      <a16:colId xmlns:a16="http://schemas.microsoft.com/office/drawing/2014/main" val="2635211518"/>
                    </a:ext>
                  </a:extLst>
                </a:gridCol>
                <a:gridCol w="2106233">
                  <a:extLst>
                    <a:ext uri="{9D8B030D-6E8A-4147-A177-3AD203B41FA5}">
                      <a16:colId xmlns:a16="http://schemas.microsoft.com/office/drawing/2014/main" val="2831507568"/>
                    </a:ext>
                  </a:extLst>
                </a:gridCol>
                <a:gridCol w="2079230">
                  <a:extLst>
                    <a:ext uri="{9D8B030D-6E8A-4147-A177-3AD203B41FA5}">
                      <a16:colId xmlns:a16="http://schemas.microsoft.com/office/drawing/2014/main" val="176983026"/>
                    </a:ext>
                  </a:extLst>
                </a:gridCol>
              </a:tblGrid>
              <a:tr h="130712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Indicadores anuais</a:t>
                      </a:r>
                      <a:endParaRPr lang="pt-BR" sz="1400" b="1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2014</a:t>
                      </a:r>
                      <a:endParaRPr lang="pt-BR" sz="1400" b="1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2015</a:t>
                      </a:r>
                      <a:endParaRPr lang="pt-BR" sz="1400" b="1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3041325649"/>
                  </a:ext>
                </a:extLst>
              </a:tr>
              <a:tr h="124488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ENSINO</a:t>
                      </a:r>
                      <a:endParaRPr lang="pt-BR" sz="1400" b="1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875835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ALUNOS DE GRADUAÇÃO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1.579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1.548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328607184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ALUNOS DE MESTRADO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614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618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3610318677"/>
                  </a:ext>
                </a:extLst>
              </a:tr>
              <a:tr h="199181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ALUNOS DE DOUTORADO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804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953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285743634"/>
                  </a:ext>
                </a:extLst>
              </a:tr>
              <a:tr h="199181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TESES E DISSERTAÇÕES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418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554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1840576057"/>
                  </a:ext>
                </a:extLst>
              </a:tr>
              <a:tr h="124488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ESTÁGIOS - ALUNOS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642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666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2736659349"/>
                  </a:ext>
                </a:extLst>
              </a:tr>
              <a:tr h="199181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RESIDÊNCIA MEDICA - RESIDENTES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463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505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1314102816"/>
                  </a:ext>
                </a:extLst>
              </a:tr>
              <a:tr h="298772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RESIDÊNCIA MULTIPROFISSIONAL - RESIDENTES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67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>
                          <a:effectLst/>
                        </a:rPr>
                        <a:t>70</a:t>
                      </a:r>
                      <a:endParaRPr lang="pt-BR" sz="1400" b="0" i="0" u="none" strike="noStrike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4284972034"/>
                  </a:ext>
                </a:extLst>
              </a:tr>
              <a:tr h="124488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PESQUISA</a:t>
                      </a:r>
                      <a:endParaRPr lang="pt-BR" sz="1400" b="1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845128"/>
                  </a:ext>
                </a:extLst>
              </a:tr>
              <a:tr h="130712"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PROJETOS APOIADOS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1.418.395,07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400" u="none" strike="noStrike" dirty="0">
                          <a:effectLst/>
                        </a:rPr>
                        <a:t>1.612.060,58</a:t>
                      </a:r>
                      <a:endParaRPr lang="pt-BR" sz="1400" b="0" i="0" u="none" strike="noStrike" dirty="0">
                        <a:solidFill>
                          <a:srgbClr val="58585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002" marR="5002" marT="5002" marB="0" anchor="ctr"/>
                </a:tc>
                <a:extLst>
                  <a:ext uri="{0D108BD9-81ED-4DB2-BD59-A6C34878D82A}">
                    <a16:rowId xmlns:a16="http://schemas.microsoft.com/office/drawing/2014/main" val="125779487"/>
                  </a:ext>
                </a:extLst>
              </a:tr>
            </a:tbl>
          </a:graphicData>
        </a:graphic>
      </p:graphicFrame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177" y="5805265"/>
            <a:ext cx="220027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76854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22" name="TextBox 37"/>
          <p:cNvSpPr txBox="1">
            <a:spLocks noChangeArrowheads="1"/>
          </p:cNvSpPr>
          <p:nvPr/>
        </p:nvSpPr>
        <p:spPr bwMode="auto">
          <a:xfrm>
            <a:off x="1524001" y="74901"/>
            <a:ext cx="7046913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pt-BR" sz="2800" b="1" i="1" dirty="0" err="1">
                <a:solidFill>
                  <a:srgbClr val="000000"/>
                </a:solidFill>
                <a:latin typeface="Calibri" pitchFamily="34" charset="0"/>
                <a:cs typeface="Arial" charset="0"/>
              </a:rPr>
              <a:t>Descritivo</a:t>
            </a:r>
            <a:endParaRPr lang="en-US" altLang="pt-BR" sz="3200" b="1" i="1" dirty="0">
              <a:solidFill>
                <a:srgbClr val="000000"/>
              </a:solidFill>
              <a:latin typeface="Calibri" pitchFamily="34" charset="0"/>
              <a:cs typeface="Arial" charset="0"/>
            </a:endParaRPr>
          </a:p>
        </p:txBody>
      </p:sp>
      <p:grpSp>
        <p:nvGrpSpPr>
          <p:cNvPr id="4" name="Agrupar 3"/>
          <p:cNvGrpSpPr/>
          <p:nvPr/>
        </p:nvGrpSpPr>
        <p:grpSpPr>
          <a:xfrm>
            <a:off x="2207569" y="1916833"/>
            <a:ext cx="7343169" cy="3155635"/>
            <a:chOff x="0" y="0"/>
            <a:chExt cx="6233160" cy="3505200"/>
          </a:xfrm>
        </p:grpSpPr>
        <p:pic>
          <p:nvPicPr>
            <p:cNvPr id="5" name="Imagem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6233160" cy="3505200"/>
            </a:xfrm>
            <a:prstGeom prst="rect">
              <a:avLst/>
            </a:prstGeom>
          </p:spPr>
        </p:pic>
        <p:cxnSp>
          <p:nvCxnSpPr>
            <p:cNvPr id="6" name="Conector de Seta Reta 5"/>
            <p:cNvCxnSpPr/>
            <p:nvPr/>
          </p:nvCxnSpPr>
          <p:spPr>
            <a:xfrm flipV="1">
              <a:off x="952500" y="1047750"/>
              <a:ext cx="457200" cy="161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Conector de Seta Reta 6"/>
            <p:cNvCxnSpPr/>
            <p:nvPr/>
          </p:nvCxnSpPr>
          <p:spPr>
            <a:xfrm>
              <a:off x="952500" y="1295400"/>
              <a:ext cx="514350" cy="2571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Conector de Seta Reta 7"/>
            <p:cNvCxnSpPr/>
            <p:nvPr/>
          </p:nvCxnSpPr>
          <p:spPr>
            <a:xfrm flipV="1">
              <a:off x="885825" y="1162050"/>
              <a:ext cx="590550" cy="4667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Conector de Seta Reta 8"/>
            <p:cNvCxnSpPr/>
            <p:nvPr/>
          </p:nvCxnSpPr>
          <p:spPr>
            <a:xfrm>
              <a:off x="942975" y="1714500"/>
              <a:ext cx="514350" cy="4191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Conector de Seta Reta 9"/>
            <p:cNvCxnSpPr/>
            <p:nvPr/>
          </p:nvCxnSpPr>
          <p:spPr>
            <a:xfrm flipV="1">
              <a:off x="942975" y="1704975"/>
              <a:ext cx="542925" cy="4000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Conector de Seta Reta 10"/>
            <p:cNvCxnSpPr/>
            <p:nvPr/>
          </p:nvCxnSpPr>
          <p:spPr>
            <a:xfrm>
              <a:off x="2133600" y="904875"/>
              <a:ext cx="533400" cy="323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ector de Seta Reta 11"/>
            <p:cNvCxnSpPr/>
            <p:nvPr/>
          </p:nvCxnSpPr>
          <p:spPr>
            <a:xfrm>
              <a:off x="2171700" y="1657350"/>
              <a:ext cx="485775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Conector de Seta Reta 12"/>
            <p:cNvCxnSpPr/>
            <p:nvPr/>
          </p:nvCxnSpPr>
          <p:spPr>
            <a:xfrm flipV="1">
              <a:off x="2152650" y="1990725"/>
              <a:ext cx="485775" cy="3714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ector de Seta Reta 13"/>
            <p:cNvCxnSpPr/>
            <p:nvPr/>
          </p:nvCxnSpPr>
          <p:spPr>
            <a:xfrm flipH="1">
              <a:off x="4248150" y="876300"/>
              <a:ext cx="428625" cy="3048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ector de Seta Reta 14"/>
            <p:cNvCxnSpPr/>
            <p:nvPr/>
          </p:nvCxnSpPr>
          <p:spPr>
            <a:xfrm flipH="1">
              <a:off x="4276725" y="1485900"/>
              <a:ext cx="419100" cy="381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/>
            <p:nvPr/>
          </p:nvCxnSpPr>
          <p:spPr>
            <a:xfrm flipH="1" flipV="1">
              <a:off x="4219575" y="1876425"/>
              <a:ext cx="400050" cy="3048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Retângulo 2"/>
          <p:cNvSpPr>
            <a:spLocks noChangeArrowheads="1"/>
          </p:cNvSpPr>
          <p:nvPr/>
        </p:nvSpPr>
        <p:spPr bwMode="auto">
          <a:xfrm>
            <a:off x="1631504" y="699564"/>
            <a:ext cx="8928992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A solução atual segue a proposta de </a:t>
            </a:r>
            <a:r>
              <a:rPr lang="pt-BR" sz="1600" dirty="0" err="1">
                <a:solidFill>
                  <a:srgbClr val="000000"/>
                </a:solidFill>
                <a:latin typeface="Square721 BT" pitchFamily="34" charset="0"/>
              </a:rPr>
              <a:t>Kimball</a:t>
            </a: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. Através de uma série de Data </a:t>
            </a:r>
            <a:r>
              <a:rPr lang="pt-BR" sz="1600" dirty="0" err="1">
                <a:solidFill>
                  <a:srgbClr val="000000"/>
                </a:solidFill>
                <a:latin typeface="Square721 BT" pitchFamily="34" charset="0"/>
              </a:rPr>
              <a:t>Marts</a:t>
            </a: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 físicos temos um Data </a:t>
            </a:r>
            <a:r>
              <a:rPr lang="pt-BR" sz="1600" dirty="0" err="1">
                <a:solidFill>
                  <a:srgbClr val="000000"/>
                </a:solidFill>
                <a:latin typeface="Square721 BT" pitchFamily="34" charset="0"/>
              </a:rPr>
              <a:t>Warehouse</a:t>
            </a: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 lógico que contempla todos os aspectos indicados nos aspectos informados anteriormente.</a:t>
            </a:r>
            <a:endParaRPr lang="pt-BR" sz="1600" b="1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b="1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dirty="0">
              <a:solidFill>
                <a:srgbClr val="000000"/>
              </a:solidFill>
              <a:latin typeface="Square721 BT" pitchFamily="34" charset="0"/>
            </a:endParaRPr>
          </a:p>
        </p:txBody>
      </p:sp>
      <p:pic>
        <p:nvPicPr>
          <p:cNvPr id="18" name="Imagem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177" y="5805265"/>
            <a:ext cx="220027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5881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22" name="TextBox 37"/>
          <p:cNvSpPr txBox="1">
            <a:spLocks noChangeArrowheads="1"/>
          </p:cNvSpPr>
          <p:nvPr/>
        </p:nvSpPr>
        <p:spPr bwMode="auto">
          <a:xfrm>
            <a:off x="1524001" y="74901"/>
            <a:ext cx="7046913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pt-BR" sz="2800" b="1" i="1" dirty="0" err="1">
                <a:solidFill>
                  <a:srgbClr val="000000"/>
                </a:solidFill>
                <a:latin typeface="Calibri" pitchFamily="34" charset="0"/>
                <a:cs typeface="Arial" charset="0"/>
              </a:rPr>
              <a:t>Exercício</a:t>
            </a:r>
            <a:endParaRPr lang="en-US" altLang="pt-BR" sz="3200" b="1" i="1" dirty="0">
              <a:solidFill>
                <a:srgbClr val="000000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17" name="Retângulo 2"/>
          <p:cNvSpPr>
            <a:spLocks noChangeArrowheads="1"/>
          </p:cNvSpPr>
          <p:nvPr/>
        </p:nvSpPr>
        <p:spPr bwMode="auto">
          <a:xfrm>
            <a:off x="1631504" y="699564"/>
            <a:ext cx="8928992" cy="42780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A solução atual segue a proposta de </a:t>
            </a:r>
            <a:r>
              <a:rPr lang="pt-BR" sz="1600" dirty="0" err="1">
                <a:solidFill>
                  <a:srgbClr val="000000"/>
                </a:solidFill>
                <a:latin typeface="Square721 BT" pitchFamily="34" charset="0"/>
              </a:rPr>
              <a:t>Kimball</a:t>
            </a: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. Através de uma série de Data </a:t>
            </a:r>
            <a:r>
              <a:rPr lang="pt-BR" sz="1600" dirty="0" err="1">
                <a:solidFill>
                  <a:srgbClr val="000000"/>
                </a:solidFill>
                <a:latin typeface="Square721 BT" pitchFamily="34" charset="0"/>
              </a:rPr>
              <a:t>Marts</a:t>
            </a: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 físicos temos um Data </a:t>
            </a:r>
            <a:r>
              <a:rPr lang="pt-BR" sz="1600" dirty="0" err="1">
                <a:solidFill>
                  <a:srgbClr val="000000"/>
                </a:solidFill>
                <a:latin typeface="Square721 BT" pitchFamily="34" charset="0"/>
              </a:rPr>
              <a:t>Warehouse</a:t>
            </a: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 lógico que contempla todos os aspectos indicados nos aspectos informados anteriormente.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Atualmente, com o advento de redes sociais, que geram dados semiestruturados, percebeu-se a necessidade integrar esse tipo de dado, que certamente enriquecerá o conhecimento do hospital acerca do pensamento de seus pacientes e do público em geral.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Por outro lado, vários equipamentos hospitalares geram dados, que atualmente não são analisados, pois não há pessoal capaz de manipular essa enorme quantidade de dados gerados.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Temos ainda uma infinidade de dados existentes em planilhas, e-mails e mesmo em sistemas que não são aproveitados pela solução clássica de BI.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1600" dirty="0">
                <a:solidFill>
                  <a:srgbClr val="000000"/>
                </a:solidFill>
                <a:latin typeface="Square721 BT" pitchFamily="34" charset="0"/>
              </a:rPr>
              <a:t>Cabe a sua equipe propor uma solução arquitetônica que respeite a situação atual, mas implemente novas estratégias capazes de permitir que esses dados sejam aproveitados para a tomada de decisão.</a:t>
            </a:r>
            <a:endParaRPr lang="pt-BR" sz="1600" b="1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b="1" dirty="0">
              <a:solidFill>
                <a:srgbClr val="000000"/>
              </a:solidFill>
              <a:latin typeface="Square721 BT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pt-BR" sz="1600" dirty="0">
              <a:solidFill>
                <a:srgbClr val="000000"/>
              </a:solidFill>
              <a:latin typeface="Square721 BT" pitchFamily="34" charset="0"/>
            </a:endParaRPr>
          </a:p>
        </p:txBody>
      </p:sp>
      <p:pic>
        <p:nvPicPr>
          <p:cNvPr id="18" name="Imagem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177" y="5805265"/>
            <a:ext cx="220027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75140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B04599B-595A-46FA-9146-3FA6DB8A987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01148" y="6056243"/>
            <a:ext cx="9710530" cy="8017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b="1" dirty="0">
                <a:solidFill>
                  <a:schemeClr val="bg1"/>
                </a:solidFill>
              </a:rPr>
              <a:t>Autor: Prof. Jorge Surian</a:t>
            </a:r>
          </a:p>
          <a:p>
            <a:pPr marL="0" indent="0">
              <a:buNone/>
            </a:pPr>
            <a:r>
              <a:rPr lang="pt-BR" sz="2000" b="1" dirty="0">
                <a:solidFill>
                  <a:schemeClr val="bg1"/>
                </a:solidFill>
              </a:rPr>
              <a:t>jorge.surian@gmail.com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242888" y="6056243"/>
            <a:ext cx="7215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Autor: Prof. Jorge Surian</a:t>
            </a:r>
          </a:p>
        </p:txBody>
      </p:sp>
    </p:spTree>
    <p:extLst>
      <p:ext uri="{BB962C8B-B14F-4D97-AF65-F5344CB8AC3E}">
        <p14:creationId xmlns:p14="http://schemas.microsoft.com/office/powerpoint/2010/main" val="226953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591" y="688560"/>
            <a:ext cx="6506818" cy="5169823"/>
          </a:xfrm>
          <a:prstGeom prst="rect">
            <a:avLst/>
          </a:prstGeom>
          <a:noFill/>
          <a:ln>
            <a:noFill/>
          </a:ln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4C86E3F-9BA9-41F1-9CA1-02A26DC12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394" y="336412"/>
            <a:ext cx="11083212" cy="511174"/>
          </a:xfrm>
        </p:spPr>
        <p:txBody>
          <a:bodyPr>
            <a:noAutofit/>
          </a:bodyPr>
          <a:lstStyle/>
          <a:p>
            <a:r>
              <a:rPr lang="pt-BR" altLang="pt-BR" sz="2800" dirty="0"/>
              <a:t>Características do ambiente OLTP e OLAP</a:t>
            </a:r>
            <a:br>
              <a:rPr lang="en-US" altLang="pt-BR" sz="2800" dirty="0"/>
            </a:b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813575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229" y="799187"/>
            <a:ext cx="6729083" cy="5095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7349DF9-857F-4F6A-BBE4-3C6956EA1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164" y="288013"/>
            <a:ext cx="11083212" cy="511174"/>
          </a:xfrm>
        </p:spPr>
        <p:txBody>
          <a:bodyPr>
            <a:noAutofit/>
          </a:bodyPr>
          <a:lstStyle/>
          <a:p>
            <a:r>
              <a:rPr lang="pt-BR" altLang="pt-BR" sz="2800" dirty="0"/>
              <a:t>Comparativos entre projetos: OLTP e OLAP</a:t>
            </a:r>
            <a:br>
              <a:rPr lang="en-US" altLang="pt-BR" sz="2800" dirty="0"/>
            </a:b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83011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5843" y="874643"/>
            <a:ext cx="6441259" cy="4823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95A2C0-28EF-4B63-917A-A51E061BA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426" y="336964"/>
            <a:ext cx="11083212" cy="511174"/>
          </a:xfrm>
        </p:spPr>
        <p:txBody>
          <a:bodyPr>
            <a:normAutofit/>
          </a:bodyPr>
          <a:lstStyle/>
          <a:p>
            <a:r>
              <a:rPr lang="it-IT" sz="2800" dirty="0"/>
              <a:t>BI, BigData, Data Science, ML, IoT, ...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7680644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Integração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Slides_TECH_2018_02.potx" id="{EBED69CD-F434-410C-9A17-C39C4A7DD22C}" vid="{0FEA6211-248B-4A1A-8BBA-F47A2F72D55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Template_Slides_TECH_2018_02</Template>
  <TotalTime>139</TotalTime>
  <Words>2114</Words>
  <Application>Microsoft Office PowerPoint</Application>
  <PresentationFormat>Widescreen</PresentationFormat>
  <Paragraphs>402</Paragraphs>
  <Slides>64</Slides>
  <Notes>38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64</vt:i4>
      </vt:variant>
    </vt:vector>
  </HeadingPairs>
  <TitlesOfParts>
    <vt:vector size="74" baseType="lpstr">
      <vt:lpstr>Arial</vt:lpstr>
      <vt:lpstr>Arial Black</vt:lpstr>
      <vt:lpstr>Arial Narrow</vt:lpstr>
      <vt:lpstr>Calibri</vt:lpstr>
      <vt:lpstr>Calibri Light</vt:lpstr>
      <vt:lpstr>Carme</vt:lpstr>
      <vt:lpstr>Gotham-Bold</vt:lpstr>
      <vt:lpstr>Square721 BT</vt:lpstr>
      <vt:lpstr>Wingdings</vt:lpstr>
      <vt:lpstr>Tema do Office</vt:lpstr>
      <vt:lpstr>MBA em IA  Arquitetura de Dados</vt:lpstr>
      <vt:lpstr>Agenda</vt:lpstr>
      <vt:lpstr>Dos Dados a Automação de Decisão </vt:lpstr>
      <vt:lpstr>Apresentação do PowerPoint</vt:lpstr>
      <vt:lpstr>Características do ambiente OLTP e OLAP </vt:lpstr>
      <vt:lpstr>Características do ambiente OLTP e OLAP </vt:lpstr>
      <vt:lpstr>Características do ambiente OLTP e OLAP </vt:lpstr>
      <vt:lpstr>Comparativos entre projetos: OLTP e OLAP </vt:lpstr>
      <vt:lpstr>BI, BigData, Data Science, ML, IoT, ...</vt:lpstr>
      <vt:lpstr>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Os Vs em Tecnologia</vt:lpstr>
      <vt:lpstr>O QUE É BIG DATA?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OS 3 V’s de BIG DATA E SEUS DESAFIOS</vt:lpstr>
      <vt:lpstr>Desafios Tecnológicos e de Negócio</vt:lpstr>
      <vt:lpstr>Os Desafios Técnicos</vt:lpstr>
      <vt:lpstr>Os Desafios de Negócio</vt:lpstr>
      <vt:lpstr>Os Desafios de Negócio</vt:lpstr>
      <vt:lpstr>Os Desafios Técnicos</vt:lpstr>
      <vt:lpstr>Os Desafios Técnicos</vt:lpstr>
      <vt:lpstr>Os Desafios Técnicos</vt:lpstr>
      <vt:lpstr>Os Desafios Técnicos</vt:lpstr>
      <vt:lpstr>Os Desafios Técnicos</vt:lpstr>
      <vt:lpstr>Os Desafios Técnicos</vt:lpstr>
      <vt:lpstr>Os Desafios Técnicos</vt:lpstr>
      <vt:lpstr>Os Desafios Técnicos</vt:lpstr>
      <vt:lpstr>Os Desafios Técnicos</vt:lpstr>
      <vt:lpstr>O que o mercado quer? Data Lake é a resposta?</vt:lpstr>
      <vt:lpstr>O que o mercado quer?</vt:lpstr>
      <vt:lpstr>Apresentação do PowerPoint</vt:lpstr>
      <vt:lpstr>Apresentação do PowerPoint</vt:lpstr>
      <vt:lpstr>Big Data = Data Science?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Intelligence 3</dc:title>
  <dc:creator>Jorge Surian</dc:creator>
  <cp:lastModifiedBy>Jorge Luiz Surian</cp:lastModifiedBy>
  <cp:revision>20</cp:revision>
  <cp:lastPrinted>2018-03-23T13:45:55Z</cp:lastPrinted>
  <dcterms:created xsi:type="dcterms:W3CDTF">2018-07-01T22:42:24Z</dcterms:created>
  <dcterms:modified xsi:type="dcterms:W3CDTF">2019-06-03T12:38:36Z</dcterms:modified>
</cp:coreProperties>
</file>